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9" r:id="rId3"/>
    <p:sldId id="270" r:id="rId4"/>
    <p:sldId id="271" r:id="rId5"/>
    <p:sldId id="272" r:id="rId6"/>
    <p:sldId id="273" r:id="rId7"/>
    <p:sldId id="268" r:id="rId8"/>
    <p:sldId id="274" r:id="rId9"/>
    <p:sldId id="275" r:id="rId10"/>
    <p:sldId id="276" r:id="rId11"/>
    <p:sldId id="277" r:id="rId12"/>
    <p:sldId id="279" r:id="rId13"/>
    <p:sldId id="280" r:id="rId14"/>
    <p:sldId id="281" r:id="rId15"/>
    <p:sldId id="282" r:id="rId16"/>
    <p:sldId id="283" r:id="rId17"/>
    <p:sldId id="284" r:id="rId18"/>
    <p:sldId id="285" r:id="rId19"/>
    <p:sldId id="287" r:id="rId20"/>
    <p:sldId id="286" r:id="rId21"/>
    <p:sldId id="257" r:id="rId22"/>
    <p:sldId id="258" r:id="rId23"/>
    <p:sldId id="259" r:id="rId24"/>
    <p:sldId id="262" r:id="rId25"/>
    <p:sldId id="260" r:id="rId26"/>
    <p:sldId id="261" r:id="rId27"/>
    <p:sldId id="263" r:id="rId28"/>
    <p:sldId id="265" r:id="rId29"/>
    <p:sldId id="266" r:id="rId30"/>
    <p:sldId id="288" r:id="rId31"/>
    <p:sldId id="289" r:id="rId32"/>
    <p:sldId id="290" r:id="rId33"/>
    <p:sldId id="291" r:id="rId34"/>
    <p:sldId id="292" r:id="rId35"/>
    <p:sldId id="293" r:id="rId36"/>
    <p:sldId id="294" r:id="rId37"/>
    <p:sldId id="295" r:id="rId38"/>
    <p:sldId id="296" r:id="rId39"/>
  </p:sldIdLst>
  <p:sldSz cx="9144000" cy="6858000" type="screen4x3"/>
  <p:notesSz cx="7053263" cy="93091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937B4-6A23-4B86-90DA-6F36B67FF5DD}" type="datetimeFigureOut">
              <a:rPr lang="fa-IR" smtClean="0"/>
              <a:pPr/>
              <a:t>08/04/1444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E784B06-01B9-46C4-90AF-CD3A3A01BC15}"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9937B4-6A23-4B86-90DA-6F36B67FF5DD}" type="datetimeFigureOut">
              <a:rPr lang="fa-IR" smtClean="0"/>
              <a:pPr/>
              <a:t>08/04/1444</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E784B06-01B9-46C4-90AF-CD3A3A01BC15}"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736"/>
            <a:ext cx="7772400" cy="1470025"/>
          </a:xfrm>
        </p:spPr>
        <p:txBody>
          <a:bodyPr/>
          <a:lstStyle/>
          <a:p>
            <a:r>
              <a:rPr lang="fa-IR" dirty="0" smtClean="0">
                <a:cs typeface="B Titr" panose="00000700000000000000" pitchFamily="2" charset="-78"/>
              </a:rPr>
              <a:t>دستور </a:t>
            </a:r>
            <a:r>
              <a:rPr lang="fa-IR" sz="4000" dirty="0" smtClean="0">
                <a:cs typeface="B Titr" panose="00000700000000000000" pitchFamily="2" charset="-78"/>
              </a:rPr>
              <a:t>العمل</a:t>
            </a:r>
            <a:r>
              <a:rPr lang="fa-IR" dirty="0" smtClean="0">
                <a:cs typeface="B Titr" panose="00000700000000000000" pitchFamily="2" charset="-78"/>
              </a:rPr>
              <a:t> رسیدگی به اسناد عمرانی </a:t>
            </a:r>
            <a:endParaRPr lang="fa-IR" dirty="0">
              <a:cs typeface="B Titr" panose="00000700000000000000" pitchFamily="2" charset="-78"/>
            </a:endParaRPr>
          </a:p>
        </p:txBody>
      </p:sp>
      <p:sp>
        <p:nvSpPr>
          <p:cNvPr id="3" name="Subtitle 2"/>
          <p:cNvSpPr>
            <a:spLocks noGrp="1"/>
          </p:cNvSpPr>
          <p:nvPr>
            <p:ph type="subTitle" idx="1"/>
          </p:nvPr>
        </p:nvSpPr>
        <p:spPr>
          <a:xfrm>
            <a:off x="1371600" y="3212976"/>
            <a:ext cx="6400800" cy="2880320"/>
          </a:xfrm>
        </p:spPr>
        <p:txBody>
          <a:bodyPr/>
          <a:lstStyle/>
          <a:p>
            <a:r>
              <a:rPr lang="fa-IR" i="1" dirty="0" smtClean="0">
                <a:solidFill>
                  <a:schemeClr val="tx1"/>
                </a:solidFill>
                <a:cs typeface="B Titr" panose="00000700000000000000" pitchFamily="2" charset="-78"/>
              </a:rPr>
              <a:t>سال 1401</a:t>
            </a:r>
            <a:endParaRPr lang="en-US" i="1" dirty="0" smtClean="0">
              <a:solidFill>
                <a:schemeClr val="tx1"/>
              </a:solidFill>
              <a:cs typeface="B Titr" panose="00000700000000000000" pitchFamily="2" charset="-78"/>
            </a:endParaRPr>
          </a:p>
          <a:p>
            <a:endParaRPr lang="fa-IR" dirty="0" smtClean="0">
              <a:solidFill>
                <a:schemeClr val="tx1"/>
              </a:solidFill>
            </a:endParaRPr>
          </a:p>
        </p:txBody>
      </p:sp>
      <p:sp>
        <p:nvSpPr>
          <p:cNvPr id="4" name="Rectangle 3"/>
          <p:cNvSpPr/>
          <p:nvPr/>
        </p:nvSpPr>
        <p:spPr>
          <a:xfrm>
            <a:off x="1071538" y="4643446"/>
            <a:ext cx="6643734" cy="1631216"/>
          </a:xfrm>
          <a:prstGeom prst="rect">
            <a:avLst/>
          </a:prstGeom>
        </p:spPr>
        <p:txBody>
          <a:bodyPr wrap="square">
            <a:spAutoFit/>
          </a:bodyPr>
          <a:lstStyle/>
          <a:p>
            <a:r>
              <a:rPr lang="fa-IR" sz="2000" b="1" i="1" dirty="0" smtClean="0"/>
              <a:t>تهیه وارائه: (اداره حسابداری طرحهای عمرانی دانشگاه)</a:t>
            </a:r>
            <a:endParaRPr lang="en-US" sz="2000" b="1" i="1" dirty="0" smtClean="0"/>
          </a:p>
          <a:p>
            <a:endParaRPr lang="en-US" sz="2000" i="1" dirty="0" smtClean="0"/>
          </a:p>
          <a:p>
            <a:endParaRPr lang="en-US" sz="2000" i="1" dirty="0" smtClean="0"/>
          </a:p>
          <a:p>
            <a:endParaRPr lang="en-US" sz="2000" i="1" dirty="0" smtClean="0"/>
          </a:p>
          <a:p>
            <a:endParaRPr lang="fa-IR" sz="2000"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3195786"/>
          </a:xfrm>
        </p:spPr>
        <p:txBody>
          <a:bodyPr>
            <a:normAutofit/>
          </a:bodyPr>
          <a:lstStyle/>
          <a:p>
            <a:r>
              <a:rPr lang="ar-SA" sz="3600" dirty="0">
                <a:cs typeface="B Nazanin" panose="00000400000000000000" pitchFamily="2" charset="-78"/>
              </a:rPr>
              <a:t>قسمت پنجم فرم، خطاب به رئیس دستگاه اجرایی می باشد که تائیدیه کار کرد پیمانکار توسط مدیریت امور فنی یا سرپرست دفتر فنی دستگاه اجرایی را در بر دارد.</a:t>
            </a:r>
            <a:endParaRPr lang="en-US" sz="3600" dirty="0">
              <a:cs typeface="B Nazanin" panose="00000400000000000000" pitchFamily="2" charset="-78"/>
            </a:endParaRPr>
          </a:p>
        </p:txBody>
      </p:sp>
      <p:sp>
        <p:nvSpPr>
          <p:cNvPr id="3" name="Subtitle 2"/>
          <p:cNvSpPr>
            <a:spLocks noGrp="1"/>
          </p:cNvSpPr>
          <p:nvPr>
            <p:ph type="subTitle" idx="1"/>
          </p:nvPr>
        </p:nvSpPr>
        <p:spPr>
          <a:xfrm>
            <a:off x="755576" y="3140968"/>
            <a:ext cx="7920880" cy="2808311"/>
          </a:xfrm>
        </p:spPr>
        <p:txBody>
          <a:bodyPr>
            <a:normAutofit/>
          </a:bodyPr>
          <a:lstStyle/>
          <a:p>
            <a:pPr lvl="0">
              <a:lnSpc>
                <a:spcPct val="150000"/>
              </a:lnSpc>
            </a:pPr>
            <a:r>
              <a:rPr lang="ar-SA" dirty="0">
                <a:solidFill>
                  <a:schemeClr val="tx1"/>
                </a:solidFill>
              </a:rPr>
              <a:t>قسمت ششم فرم ، نشانگر تائیدیه نهایی کار کرد پروژه و دستور پرداخت به ذیحسابی توسط رئیس دستگاه اجرایی یا مقام تفویض اختیار شده از جانب وی میباشد</a:t>
            </a:r>
            <a:r>
              <a:rPr lang="en-US" dirty="0">
                <a:solidFill>
                  <a:schemeClr val="tx1"/>
                </a:solidFill>
              </a:rPr>
              <a:t>.</a:t>
            </a:r>
          </a:p>
          <a:p>
            <a:endParaRPr lang="en-US" dirty="0"/>
          </a:p>
        </p:txBody>
      </p:sp>
    </p:spTree>
    <p:extLst>
      <p:ext uri="{BB962C8B-B14F-4D97-AF65-F5344CB8AC3E}">
        <p14:creationId xmlns:p14="http://schemas.microsoft.com/office/powerpoint/2010/main" val="1304903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38138"/>
          </a:xfrm>
        </p:spPr>
        <p:txBody>
          <a:bodyPr>
            <a:normAutofit fontScale="90000"/>
          </a:bodyPr>
          <a:lstStyle/>
          <a:p>
            <a:r>
              <a:rPr lang="en-US" dirty="0">
                <a:cs typeface="B Titr" panose="00000700000000000000" pitchFamily="2" charset="-78"/>
              </a:rPr>
              <a:t> </a:t>
            </a:r>
            <a:r>
              <a:rPr lang="ar-SA" sz="3900" b="1" dirty="0" smtClean="0">
                <a:cs typeface="B Titr" panose="00000700000000000000" pitchFamily="2" charset="-78"/>
              </a:rPr>
              <a:t>نامه </a:t>
            </a:r>
            <a:r>
              <a:rPr lang="ar-SA" sz="3900" b="1" dirty="0">
                <a:cs typeface="B Titr" panose="00000700000000000000" pitchFamily="2" charset="-78"/>
              </a:rPr>
              <a:t>تائیدیه کارکرد پیمانکار توسط مهندس مشاور</a:t>
            </a:r>
            <a:endParaRPr lang="en-US" sz="3900" dirty="0">
              <a:cs typeface="B Titr" panose="00000700000000000000" pitchFamily="2" charset="-78"/>
            </a:endParaRPr>
          </a:p>
        </p:txBody>
      </p:sp>
      <p:sp>
        <p:nvSpPr>
          <p:cNvPr id="3" name="Content Placeholder 2"/>
          <p:cNvSpPr>
            <a:spLocks noGrp="1"/>
          </p:cNvSpPr>
          <p:nvPr>
            <p:ph idx="1"/>
          </p:nvPr>
        </p:nvSpPr>
        <p:spPr/>
        <p:txBody>
          <a:bodyPr>
            <a:normAutofit lnSpcReduction="10000"/>
          </a:bodyPr>
          <a:lstStyle/>
          <a:p>
            <a:r>
              <a:rPr lang="ar-SA" dirty="0">
                <a:cs typeface="B Nazanin" panose="00000400000000000000" pitchFamily="2" charset="-78"/>
              </a:rPr>
              <a:t>طبق بندالف ماده ‎٩‏ شرایط عمومی پیمان مهندس مشاور , شخص حقوقی یا حقیقی است که برای نظارت بر اجرای کار , در چار چوب اختیارات تعیین شده در اسناد و مدارک پیمان ، از سوی کارفرما به پیمانکار معرفی می شود و بدین ترتیب درمورد پروژه هایی که دارای مهندس مشاور می باشند ، بایستی آخرین رقم کارکردی پیمانکار که مورد تائید مهندس مشاور میباشد به طور مکتوب و بصورت نامه معتبر مهندس مشاور که دارای شماره و تاریخ و امضاء ومهر شرکت باشد اعلام گردد و الزامً بایستی اصل نامه مربوطه ضمیمه صورت وضعیت گردد</a:t>
            </a:r>
            <a:r>
              <a:rPr lang="en-US" dirty="0">
                <a:cs typeface="B Nazanin" panose="00000400000000000000" pitchFamily="2" charset="-78"/>
              </a:rPr>
              <a:t>.</a:t>
            </a:r>
          </a:p>
          <a:p>
            <a:endParaRPr lang="en-US" dirty="0"/>
          </a:p>
        </p:txBody>
      </p:sp>
    </p:spTree>
    <p:extLst>
      <p:ext uri="{BB962C8B-B14F-4D97-AF65-F5344CB8AC3E}">
        <p14:creationId xmlns:p14="http://schemas.microsoft.com/office/powerpoint/2010/main" val="2315442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cs typeface="B Titr" panose="00000700000000000000" pitchFamily="2" charset="-78"/>
              </a:rPr>
              <a:t>صورت ریالی</a:t>
            </a:r>
            <a:endParaRPr lang="en-US" dirty="0">
              <a:cs typeface="B Titr" panose="00000700000000000000" pitchFamily="2" charset="-78"/>
            </a:endParaRPr>
          </a:p>
        </p:txBody>
      </p:sp>
      <p:sp>
        <p:nvSpPr>
          <p:cNvPr id="3" name="Content Placeholder 2"/>
          <p:cNvSpPr>
            <a:spLocks noGrp="1"/>
          </p:cNvSpPr>
          <p:nvPr>
            <p:ph idx="1"/>
          </p:nvPr>
        </p:nvSpPr>
        <p:spPr/>
        <p:txBody>
          <a:bodyPr/>
          <a:lstStyle/>
          <a:p>
            <a:r>
              <a:rPr lang="ar-SA" b="1" dirty="0" smtClean="0">
                <a:cs typeface="B Nazanin" panose="00000400000000000000" pitchFamily="2" charset="-78"/>
              </a:rPr>
              <a:t>که </a:t>
            </a:r>
            <a:r>
              <a:rPr lang="ar-SA" b="1" dirty="0">
                <a:cs typeface="B Nazanin" panose="00000400000000000000" pitchFamily="2" charset="-78"/>
              </a:rPr>
              <a:t>بایستی پس از بررسی آیتم ها عملیات ریاضی اعداد بطور افقی و عمودی نیز بررسی گردد و باید دارای مشخصات پروژه و امضاء پیمانکار - مهندس ناظر و در صورت وجود مهر و امضاء مهندس مشاور باشد</a:t>
            </a:r>
            <a:r>
              <a:rPr lang="en-US" b="1" dirty="0">
                <a:cs typeface="B Nazanin" panose="00000400000000000000" pitchFamily="2" charset="-78"/>
              </a:rPr>
              <a:t>.</a:t>
            </a:r>
          </a:p>
          <a:p>
            <a:endParaRPr lang="en-US" dirty="0"/>
          </a:p>
        </p:txBody>
      </p:sp>
    </p:spTree>
    <p:extLst>
      <p:ext uri="{BB962C8B-B14F-4D97-AF65-F5344CB8AC3E}">
        <p14:creationId xmlns:p14="http://schemas.microsoft.com/office/powerpoint/2010/main" val="2090834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cs typeface="B Titr" panose="00000700000000000000" pitchFamily="2" charset="-78"/>
              </a:rPr>
              <a:t>صورت متره</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lstStyle/>
          <a:p>
            <a:pPr>
              <a:lnSpc>
                <a:spcPct val="200000"/>
              </a:lnSpc>
            </a:pPr>
            <a:r>
              <a:rPr lang="ar-SA" dirty="0">
                <a:cs typeface="B Nazanin" panose="00000400000000000000" pitchFamily="2" charset="-78"/>
              </a:rPr>
              <a:t>درصورت متره یا زیر متره، عملیات انجامی و ردیف فهرست بهاء و تعداد یا ابعاد عملیات انجامی قید می گردد و بایستی دارای مشخصات پروژه و امضاء پیمانکار مهندس ناظر و در صورت وجود مهر و آمضاء مهندس مشاور باشد</a:t>
            </a:r>
            <a:r>
              <a:rPr lang="en-US" dirty="0">
                <a:cs typeface="B Nazanin" panose="00000400000000000000" pitchFamily="2" charset="-78"/>
              </a:rPr>
              <a:t>.</a:t>
            </a:r>
          </a:p>
          <a:p>
            <a:endParaRPr lang="en-US" dirty="0"/>
          </a:p>
        </p:txBody>
      </p:sp>
    </p:spTree>
    <p:extLst>
      <p:ext uri="{BB962C8B-B14F-4D97-AF65-F5344CB8AC3E}">
        <p14:creationId xmlns:p14="http://schemas.microsoft.com/office/powerpoint/2010/main" val="2684503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cs typeface="B Titr" panose="00000700000000000000" pitchFamily="2" charset="-78"/>
              </a:rPr>
              <a:t>مفاصاهای مربوطه</a:t>
            </a:r>
            <a:r>
              <a:rPr lang="en-US" dirty="0">
                <a:cs typeface="B Titr" panose="00000700000000000000" pitchFamily="2" charset="-78"/>
              </a:rPr>
              <a:t/>
            </a:r>
            <a:br>
              <a:rPr lang="en-US" dirty="0">
                <a:cs typeface="B Titr" panose="00000700000000000000" pitchFamily="2" charset="-78"/>
              </a:rPr>
            </a:br>
            <a:endParaRPr lang="en-US" dirty="0">
              <a:cs typeface="B Titr" panose="00000700000000000000" pitchFamily="2" charset="-78"/>
            </a:endParaRPr>
          </a:p>
        </p:txBody>
      </p:sp>
      <p:sp>
        <p:nvSpPr>
          <p:cNvPr id="3" name="Content Placeholder 2"/>
          <p:cNvSpPr>
            <a:spLocks noGrp="1"/>
          </p:cNvSpPr>
          <p:nvPr>
            <p:ph idx="1"/>
          </p:nvPr>
        </p:nvSpPr>
        <p:spPr/>
        <p:txBody>
          <a:bodyPr/>
          <a:lstStyle/>
          <a:p>
            <a:r>
              <a:rPr lang="ar-SA" b="1" dirty="0">
                <a:cs typeface="B Nazanin" panose="00000400000000000000" pitchFamily="2" charset="-78"/>
              </a:rPr>
              <a:t>منظور از مفاصاهای مربوطه مفاصا حساب بیمه، شن و ماسه‌،معادن وفلزات وفیش مالیاتی میباشد که در مورد مفاصا حساب بیمه توضیح این نکته ضروریست که فقط برگ اصلی مفاصا حساب بیمه قابل قبول است نه برگهای دیگر که فاقد ارزش هستند و درضمن رقم مندرج درآن نیز بایستی با رقم آخرین کارکرد پیمانکار برابر باشد و در تمامی مفاصاهای فوق الذکر درج شماره قرارداد - نام پروژه و نام شرکت یا پیمانکار طرف قرارداد الزامی خواهد بود</a:t>
            </a:r>
            <a:r>
              <a:rPr lang="en-US" b="1" dirty="0">
                <a:cs typeface="B Nazanin" panose="00000400000000000000" pitchFamily="2" charset="-78"/>
              </a:rPr>
              <a:t>.  </a:t>
            </a:r>
          </a:p>
        </p:txBody>
      </p:sp>
    </p:spTree>
    <p:extLst>
      <p:ext uri="{BB962C8B-B14F-4D97-AF65-F5344CB8AC3E}">
        <p14:creationId xmlns:p14="http://schemas.microsoft.com/office/powerpoint/2010/main" val="963836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cs typeface="B Titr" panose="00000700000000000000" pitchFamily="2" charset="-78"/>
              </a:rPr>
              <a:t>ک</a:t>
            </a:r>
            <a:r>
              <a:rPr lang="fa-IR" b="1" dirty="0" smtClean="0">
                <a:cs typeface="B Titr" panose="00000700000000000000" pitchFamily="2" charset="-78"/>
              </a:rPr>
              <a:t>پ</a:t>
            </a:r>
            <a:r>
              <a:rPr lang="ar-SA" b="1" dirty="0" smtClean="0">
                <a:cs typeface="B Titr" panose="00000700000000000000" pitchFamily="2" charset="-78"/>
              </a:rPr>
              <a:t>ی </a:t>
            </a:r>
            <a:r>
              <a:rPr lang="ar-SA" b="1" dirty="0">
                <a:cs typeface="B Titr" panose="00000700000000000000" pitchFamily="2" charset="-78"/>
              </a:rPr>
              <a:t>صفحات مربوط به موافقتنامه پیمان</a:t>
            </a:r>
            <a:r>
              <a:rPr lang="en-US" dirty="0"/>
              <a:t/>
            </a:r>
            <a:br>
              <a:rPr lang="en-US" dirty="0"/>
            </a:br>
            <a:endParaRPr lang="en-US" dirty="0"/>
          </a:p>
        </p:txBody>
      </p:sp>
      <p:sp>
        <p:nvSpPr>
          <p:cNvPr id="3" name="Content Placeholder 2"/>
          <p:cNvSpPr>
            <a:spLocks noGrp="1"/>
          </p:cNvSpPr>
          <p:nvPr>
            <p:ph idx="1"/>
          </p:nvPr>
        </p:nvSpPr>
        <p:spPr/>
        <p:txBody>
          <a:bodyPr/>
          <a:lstStyle/>
          <a:p>
            <a:pPr>
              <a:lnSpc>
                <a:spcPct val="150000"/>
              </a:lnSpc>
            </a:pPr>
            <a:r>
              <a:rPr lang="ar-SA" dirty="0">
                <a:cs typeface="B Nazanin" panose="00000400000000000000" pitchFamily="2" charset="-78"/>
              </a:rPr>
              <a:t>دفترچه شرایط عمومی پیمان دارای قسمتی بنام موافقتنامه میباشدکه موضوع پیمان، مدت پیمان، دوره تضمین و ....... درآن درج شده است که تصویرآن بایستی ضمیمه صورت وضعیت گردد که البته این اوراق در موقع عقد قرارداد ممهور به مهر و امضاء نمایندگان طرفین شده است </a:t>
            </a:r>
            <a:endParaRPr lang="en-US" dirty="0">
              <a:cs typeface="B Nazanin" panose="00000400000000000000" pitchFamily="2" charset="-78"/>
            </a:endParaRPr>
          </a:p>
        </p:txBody>
      </p:sp>
    </p:spTree>
    <p:extLst>
      <p:ext uri="{BB962C8B-B14F-4D97-AF65-F5344CB8AC3E}">
        <p14:creationId xmlns:p14="http://schemas.microsoft.com/office/powerpoint/2010/main" val="2008092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r>
              <a:rPr lang="fa-IR" sz="2800" b="1" dirty="0" smtClean="0"/>
              <a:t/>
            </a:r>
            <a:br>
              <a:rPr lang="fa-IR" sz="2800" b="1" dirty="0" smtClean="0"/>
            </a:br>
            <a:r>
              <a:rPr lang="ar-SA" sz="2800" b="1" dirty="0" smtClean="0">
                <a:cs typeface="B Titr" panose="00000700000000000000" pitchFamily="2" charset="-78"/>
              </a:rPr>
              <a:t>تصویر </a:t>
            </a:r>
            <a:r>
              <a:rPr lang="ar-SA" sz="2800" b="1" dirty="0">
                <a:cs typeface="B Titr" panose="00000700000000000000" pitchFamily="2" charset="-78"/>
              </a:rPr>
              <a:t>صورتجلسه مناقصه با ترک تشریفات مناقصه</a:t>
            </a:r>
            <a:r>
              <a:rPr lang="en-US" dirty="0"/>
              <a:t/>
            </a:r>
            <a:br>
              <a:rPr lang="en-US" dirty="0"/>
            </a:br>
            <a:endParaRPr lang="en-US" dirty="0"/>
          </a:p>
        </p:txBody>
      </p:sp>
      <p:sp>
        <p:nvSpPr>
          <p:cNvPr id="3" name="Content Placeholder 2"/>
          <p:cNvSpPr>
            <a:spLocks noGrp="1"/>
          </p:cNvSpPr>
          <p:nvPr>
            <p:ph idx="1"/>
          </p:nvPr>
        </p:nvSpPr>
        <p:spPr/>
        <p:txBody>
          <a:bodyPr/>
          <a:lstStyle/>
          <a:p>
            <a:r>
              <a:rPr lang="ar-SA" dirty="0"/>
              <a:t>تصویری از صورتجلسه مناقصه یا ترک تشریفات مناقصه موضوع ماده </a:t>
            </a:r>
            <a:r>
              <a:rPr lang="fa-IR" dirty="0"/>
              <a:t>۸۳</a:t>
            </a:r>
            <a:r>
              <a:rPr lang="ar-SA" dirty="0"/>
              <a:t> قانون محاسبات عمومی کشور و ماده </a:t>
            </a:r>
            <a:r>
              <a:rPr lang="fa-IR" dirty="0"/>
              <a:t>۶۶</a:t>
            </a:r>
            <a:r>
              <a:rPr lang="ar-SA" dirty="0"/>
              <a:t> </a:t>
            </a:r>
            <a:r>
              <a:rPr lang="ar-SA" dirty="0" smtClean="0"/>
              <a:t>آئین</a:t>
            </a:r>
            <a:r>
              <a:rPr lang="fa-IR" dirty="0" smtClean="0"/>
              <a:t> ن</a:t>
            </a:r>
            <a:r>
              <a:rPr lang="ar-SA" dirty="0" smtClean="0"/>
              <a:t>امه </a:t>
            </a:r>
            <a:r>
              <a:rPr lang="ar-SA" dirty="0"/>
              <a:t>مالی و معاملاتی با امضاهای مجاز بایستی ضمیمه صورت وضعیت پرداختی </a:t>
            </a:r>
            <a:r>
              <a:rPr lang="ar-SA" dirty="0" smtClean="0"/>
              <a:t>گردد</a:t>
            </a:r>
            <a:r>
              <a:rPr lang="fa-IR" dirty="0" smtClean="0"/>
              <a:t>.</a:t>
            </a:r>
            <a:endParaRPr lang="en-US" dirty="0"/>
          </a:p>
        </p:txBody>
      </p:sp>
    </p:spTree>
    <p:extLst>
      <p:ext uri="{BB962C8B-B14F-4D97-AF65-F5344CB8AC3E}">
        <p14:creationId xmlns:p14="http://schemas.microsoft.com/office/powerpoint/2010/main" val="25389963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نکات قابل توجه در بررسی صورت وضعیتها</a:t>
            </a:r>
            <a:r>
              <a:rPr lang="en-US" dirty="0"/>
              <a:t/>
            </a:r>
            <a:br>
              <a:rPr lang="en-US" dirty="0"/>
            </a:br>
            <a:endParaRPr lang="en-US" dirty="0"/>
          </a:p>
        </p:txBody>
      </p:sp>
      <p:sp>
        <p:nvSpPr>
          <p:cNvPr id="3" name="Content Placeholder 2"/>
          <p:cNvSpPr>
            <a:spLocks noGrp="1"/>
          </p:cNvSpPr>
          <p:nvPr>
            <p:ph idx="1"/>
          </p:nvPr>
        </p:nvSpPr>
        <p:spPr/>
        <p:txBody>
          <a:bodyPr/>
          <a:lstStyle/>
          <a:p>
            <a:r>
              <a:rPr lang="ar-SA" dirty="0"/>
              <a:t>تمامی اوراق صورت وضعیتها (متره، ریالی) بایستی به مهر و امضاء پیمانکار ، مهندس ناظر ، مهندس مشاور ممهور باشند</a:t>
            </a:r>
            <a:r>
              <a:rPr lang="en-US" dirty="0" smtClean="0"/>
              <a:t>.</a:t>
            </a:r>
            <a:endParaRPr lang="fa-IR" dirty="0" smtClean="0"/>
          </a:p>
          <a:p>
            <a:pPr lvl="0"/>
            <a:r>
              <a:rPr lang="ar-SA" dirty="0"/>
              <a:t>در محاسبه رقم ناخالص باید از رقم پرداختی قبلی اطمینان حاصل گردد</a:t>
            </a:r>
            <a:r>
              <a:rPr lang="en-US" dirty="0"/>
              <a:t>.</a:t>
            </a:r>
          </a:p>
          <a:p>
            <a:pPr lvl="0"/>
            <a:r>
              <a:rPr lang="ar-SA" dirty="0"/>
              <a:t>در پرداخت صورت وضعیتها بایستی توجه گردد که پروژه مذکور دارای اعتبار و تخصیص باشد و بیش از تخصیص و اعتبار پرداخت نشود</a:t>
            </a:r>
            <a:r>
              <a:rPr lang="en-US" dirty="0"/>
              <a:t> .</a:t>
            </a:r>
          </a:p>
          <a:p>
            <a:endParaRPr lang="en-US" dirty="0"/>
          </a:p>
        </p:txBody>
      </p:sp>
    </p:spTree>
    <p:extLst>
      <p:ext uri="{BB962C8B-B14F-4D97-AF65-F5344CB8AC3E}">
        <p14:creationId xmlns:p14="http://schemas.microsoft.com/office/powerpoint/2010/main" val="58183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nSpc>
                <a:spcPct val="150000"/>
              </a:lnSpc>
            </a:pPr>
            <a:r>
              <a:rPr lang="fa-IR" sz="2200" b="1" dirty="0" smtClean="0">
                <a:cs typeface="B Titr" panose="00000700000000000000" pitchFamily="2" charset="-78"/>
              </a:rPr>
              <a:t/>
            </a:r>
            <a:br>
              <a:rPr lang="fa-IR" sz="2200" b="1" dirty="0" smtClean="0">
                <a:cs typeface="B Titr" panose="00000700000000000000" pitchFamily="2" charset="-78"/>
              </a:rPr>
            </a:br>
            <a:r>
              <a:rPr lang="fa-IR" sz="2200" b="1" dirty="0" smtClean="0">
                <a:cs typeface="B Titr" panose="00000700000000000000" pitchFamily="2" charset="-78"/>
              </a:rPr>
              <a:t/>
            </a:r>
            <a:br>
              <a:rPr lang="fa-IR" sz="2200" b="1" dirty="0" smtClean="0">
                <a:cs typeface="B Titr" panose="00000700000000000000" pitchFamily="2" charset="-78"/>
              </a:rPr>
            </a:br>
            <a:r>
              <a:rPr lang="fa-IR" sz="2200" b="1" dirty="0" smtClean="0">
                <a:cs typeface="B Titr" panose="00000700000000000000" pitchFamily="2" charset="-78"/>
              </a:rPr>
              <a:t>.</a:t>
            </a:r>
            <a:r>
              <a:rPr lang="ar-SA" sz="2200" b="1" dirty="0" smtClean="0">
                <a:cs typeface="B Titr" panose="00000700000000000000" pitchFamily="2" charset="-78"/>
              </a:rPr>
              <a:t>ضرایب </a:t>
            </a:r>
            <a:r>
              <a:rPr lang="ar-SA" sz="2200" b="1" dirty="0">
                <a:cs typeface="B Titr" panose="00000700000000000000" pitchFamily="2" charset="-78"/>
              </a:rPr>
              <a:t>اعمال شده (بالاسری ، منطقه ای ، ارتفاع ، پیمان و............. ) بایستی با ضرایب درج شده در پیمان یکسان باشند</a:t>
            </a:r>
            <a:r>
              <a:rPr lang="en-US" sz="2200" b="1" dirty="0">
                <a:cs typeface="B Titr" panose="00000700000000000000" pitchFamily="2" charset="-78"/>
              </a:rPr>
              <a:t> .</a:t>
            </a:r>
            <a:r>
              <a:rPr lang="en-US" b="1" dirty="0">
                <a:cs typeface="B Titr" panose="00000700000000000000" pitchFamily="2" charset="-78"/>
              </a:rPr>
              <a:t/>
            </a:r>
            <a:br>
              <a:rPr lang="en-US" b="1" dirty="0">
                <a:cs typeface="B Titr" panose="00000700000000000000" pitchFamily="2" charset="-78"/>
              </a:rPr>
            </a:br>
            <a:endParaRPr lang="en-US" b="1" dirty="0">
              <a:cs typeface="B Titr" panose="00000700000000000000" pitchFamily="2" charset="-78"/>
            </a:endParaRPr>
          </a:p>
        </p:txBody>
      </p:sp>
      <p:sp>
        <p:nvSpPr>
          <p:cNvPr id="3" name="Content Placeholder 2"/>
          <p:cNvSpPr>
            <a:spLocks noGrp="1"/>
          </p:cNvSpPr>
          <p:nvPr>
            <p:ph idx="1"/>
          </p:nvPr>
        </p:nvSpPr>
        <p:spPr/>
        <p:txBody>
          <a:bodyPr>
            <a:normAutofit fontScale="85000" lnSpcReduction="10000"/>
          </a:bodyPr>
          <a:lstStyle/>
          <a:p>
            <a:r>
              <a:rPr lang="ar-SA" b="1" dirty="0">
                <a:cs typeface="B Nazanin" panose="00000400000000000000" pitchFamily="2" charset="-78"/>
              </a:rPr>
              <a:t>حدالمقدور سعی گردد از کارت کارکرد پیمانکاری ، </a:t>
            </a:r>
            <a:r>
              <a:rPr lang="ar-SA" b="1" dirty="0" smtClean="0">
                <a:cs typeface="B Nazanin" panose="00000400000000000000" pitchFamily="2" charset="-78"/>
              </a:rPr>
              <a:t>جهت </a:t>
            </a:r>
            <a:r>
              <a:rPr lang="ar-SA" b="1" dirty="0">
                <a:cs typeface="B Nazanin" panose="00000400000000000000" pitchFamily="2" charset="-78"/>
              </a:rPr>
              <a:t>بالا بردن ضریب اطمینان در پرداختها به پیمانکاران استفاده </a:t>
            </a:r>
            <a:r>
              <a:rPr lang="ar-SA" b="1" dirty="0" smtClean="0">
                <a:cs typeface="B Nazanin" panose="00000400000000000000" pitchFamily="2" charset="-78"/>
              </a:rPr>
              <a:t>نمود</a:t>
            </a:r>
            <a:r>
              <a:rPr lang="fa-IR" b="1" dirty="0" smtClean="0">
                <a:cs typeface="B Nazanin" panose="00000400000000000000" pitchFamily="2" charset="-78"/>
              </a:rPr>
              <a:t>.</a:t>
            </a:r>
          </a:p>
          <a:p>
            <a:r>
              <a:rPr lang="ar-SA" b="1" dirty="0"/>
              <a:t>این کارت دارای دو قسمت است که یک قسمت حاوی مشخصات طرح - پروژه - ضرایب پیمان - مبلغ پیمان - مبلغ </a:t>
            </a:r>
            <a:r>
              <a:rPr lang="fa-IR" b="1" dirty="0"/>
              <a:t>۲۵٪</a:t>
            </a:r>
            <a:r>
              <a:rPr lang="ar-SA" b="1" dirty="0"/>
              <a:t> افزایش یا کاهش حجم کار و سایر مشخصات مربوط به پروژه میباشد و قسمت دوم کارت پیمانکاری به صورت یک جدول میباشد که در قسمت پیش پرداخت آن ، پیش پرداختهای اعطایی به پیمانکار در سمت راست ستون پیش پرداخت ( بدهکار ) نوشته میشود و در ازاء مستهلک نمودن پیش پرداخت به واسطه هر پرداخت صورت وضعیت در سمت چپ ستون پیش پرداخت (بستانکار) درج میگردد</a:t>
            </a:r>
            <a:r>
              <a:rPr lang="en-US" b="1" dirty="0"/>
              <a:t>.</a:t>
            </a:r>
          </a:p>
          <a:p>
            <a:endParaRPr lang="en-US" dirty="0"/>
          </a:p>
        </p:txBody>
      </p:sp>
    </p:spTree>
    <p:extLst>
      <p:ext uri="{BB962C8B-B14F-4D97-AF65-F5344CB8AC3E}">
        <p14:creationId xmlns:p14="http://schemas.microsoft.com/office/powerpoint/2010/main" val="3483244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62674"/>
          </a:xfrm>
        </p:spPr>
        <p:txBody>
          <a:bodyPr>
            <a:normAutofit/>
          </a:bodyPr>
          <a:lstStyle/>
          <a:p>
            <a:r>
              <a:rPr lang="ar-SA" sz="3000" dirty="0"/>
              <a:t>ستون على الحساب نیز به همین منوال تکمیل میگردد و در ستون پرداختهای قطعی ، رقم ناخالص صورت وضعیتی که پرداخت میشود </a:t>
            </a:r>
            <a:r>
              <a:rPr lang="en-US" sz="3000" dirty="0"/>
              <a:t>( </a:t>
            </a:r>
            <a:r>
              <a:rPr lang="ar-SA" sz="3000" dirty="0"/>
              <a:t>بدون اعمال </a:t>
            </a:r>
            <a:r>
              <a:rPr lang="fa-IR" sz="3000" dirty="0"/>
              <a:t>۵٪</a:t>
            </a:r>
            <a:r>
              <a:rPr lang="ar-SA" sz="3000" dirty="0"/>
              <a:t> سهم کارفرما ) درج گشته و موقع هر پرداخت صورت وضعیت، رقم پرداختهای قبلی مذکور در فرم تائیدیه کار کرد که در بالا توضیح داده شد ، بایستی با جمع این ستون برابر باشد . در ستونهای مالیات، سپرده و بیمه نیز به ترتیب مبالغ </a:t>
            </a:r>
            <a:r>
              <a:rPr lang="fa-IR" sz="3000" dirty="0"/>
              <a:t>۵٪</a:t>
            </a:r>
            <a:r>
              <a:rPr lang="ar-SA" sz="3000" dirty="0"/>
              <a:t> مالیات، </a:t>
            </a:r>
            <a:r>
              <a:rPr lang="fa-IR" sz="3000" dirty="0"/>
              <a:t>۱۰٪</a:t>
            </a:r>
            <a:r>
              <a:rPr lang="ar-SA" sz="3000" dirty="0"/>
              <a:t> سپرده حسن انجام کار و </a:t>
            </a:r>
            <a:r>
              <a:rPr lang="fa-IR" sz="3000" dirty="0"/>
              <a:t>۶/۶ </a:t>
            </a:r>
            <a:r>
              <a:rPr lang="ar-SA" sz="3000" dirty="0"/>
              <a:t>٪ بیمه کسر شده از صورت وضعیت در حال پرداخت، لحاظ میگردد</a:t>
            </a:r>
            <a:r>
              <a:rPr lang="en-US" sz="3000" dirty="0"/>
              <a:t>.</a:t>
            </a:r>
            <a:br>
              <a:rPr lang="en-US" sz="3000" dirty="0"/>
            </a:br>
            <a:endParaRPr lang="en-US" sz="3000" dirty="0"/>
          </a:p>
        </p:txBody>
      </p:sp>
    </p:spTree>
    <p:extLst>
      <p:ext uri="{BB962C8B-B14F-4D97-AF65-F5344CB8AC3E}">
        <p14:creationId xmlns:p14="http://schemas.microsoft.com/office/powerpoint/2010/main" val="732539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p:spPr>
        <p:txBody>
          <a:bodyPr>
            <a:normAutofit/>
          </a:bodyPr>
          <a:lstStyle/>
          <a:p>
            <a:pPr>
              <a:lnSpc>
                <a:spcPct val="200000"/>
              </a:lnSpc>
            </a:pPr>
            <a:r>
              <a:rPr lang="ar-SA" sz="2000" b="1" dirty="0">
                <a:cs typeface="B Titr" panose="00000700000000000000" pitchFamily="2" charset="-78"/>
              </a:rPr>
              <a:t>در </a:t>
            </a:r>
            <a:r>
              <a:rPr lang="ar-SA" sz="2000" b="1" dirty="0" smtClean="0">
                <a:cs typeface="B Titr" panose="00000700000000000000" pitchFamily="2" charset="-78"/>
              </a:rPr>
              <a:t>ا</a:t>
            </a:r>
            <a:r>
              <a:rPr lang="fa-IR" sz="2000" b="1" dirty="0" smtClean="0">
                <a:cs typeface="B Titr" panose="00000700000000000000" pitchFamily="2" charset="-78"/>
              </a:rPr>
              <a:t>ب</a:t>
            </a:r>
            <a:r>
              <a:rPr lang="ar-SA" sz="2000" b="1" dirty="0" smtClean="0">
                <a:cs typeface="B Titr" panose="00000700000000000000" pitchFamily="2" charset="-78"/>
              </a:rPr>
              <a:t>تدا </a:t>
            </a:r>
            <a:r>
              <a:rPr lang="ar-SA" sz="2000" b="1" dirty="0">
                <a:cs typeface="B Titr" panose="00000700000000000000" pitchFamily="2" charset="-78"/>
              </a:rPr>
              <a:t>بایستی به مفهوم پیمان آشنا شویم.پیمان عبارتست از توافقی که به همراه شرایط و مدارک الحاقی در یک مجموعه غیرقابل تفکیک بین کارفرما و پیمانکار منعقد میگردد </a:t>
            </a:r>
            <a:r>
              <a:rPr lang="fa-IR" sz="2000" b="1" dirty="0" smtClean="0">
                <a:cs typeface="B Titr" panose="00000700000000000000" pitchFamily="2" charset="-78"/>
              </a:rPr>
              <a:t>.</a:t>
            </a:r>
            <a:endParaRPr lang="en-US" sz="2000" b="1" dirty="0">
              <a:cs typeface="B Titr" panose="00000700000000000000" pitchFamily="2" charset="-78"/>
            </a:endParaRPr>
          </a:p>
        </p:txBody>
      </p:sp>
      <p:sp>
        <p:nvSpPr>
          <p:cNvPr id="3" name="Content Placeholder 2"/>
          <p:cNvSpPr>
            <a:spLocks noGrp="1"/>
          </p:cNvSpPr>
          <p:nvPr>
            <p:ph idx="1"/>
          </p:nvPr>
        </p:nvSpPr>
        <p:spPr>
          <a:xfrm>
            <a:off x="457200" y="2276872"/>
            <a:ext cx="8229600" cy="3849291"/>
          </a:xfrm>
        </p:spPr>
        <p:txBody>
          <a:bodyPr/>
          <a:lstStyle/>
          <a:p>
            <a:r>
              <a:rPr lang="ar-SA" b="1" dirty="0">
                <a:cs typeface="B Nazanin" panose="00000400000000000000" pitchFamily="2" charset="-78"/>
              </a:rPr>
              <a:t>پیمان از نظر شکل ظاهری دارای سه جزء </a:t>
            </a:r>
            <a:r>
              <a:rPr lang="ar-SA" b="1" dirty="0" smtClean="0">
                <a:cs typeface="B Nazanin" panose="00000400000000000000" pitchFamily="2" charset="-78"/>
              </a:rPr>
              <a:t>است</a:t>
            </a:r>
            <a:r>
              <a:rPr lang="en-US" b="1" dirty="0" smtClean="0">
                <a:cs typeface="B Nazanin" panose="00000400000000000000" pitchFamily="2" charset="-78"/>
              </a:rPr>
              <a:t> :</a:t>
            </a:r>
            <a:endParaRPr lang="en-US" b="1" dirty="0">
              <a:cs typeface="B Nazanin" panose="00000400000000000000" pitchFamily="2" charset="-78"/>
            </a:endParaRPr>
          </a:p>
          <a:p>
            <a:pPr lvl="0"/>
            <a:r>
              <a:rPr lang="ar-SA" b="1" dirty="0">
                <a:cs typeface="B Nazanin" panose="00000400000000000000" pitchFamily="2" charset="-78"/>
              </a:rPr>
              <a:t>موافقتنامه</a:t>
            </a:r>
            <a:endParaRPr lang="en-US" b="1" dirty="0">
              <a:cs typeface="B Nazanin" panose="00000400000000000000" pitchFamily="2" charset="-78"/>
            </a:endParaRPr>
          </a:p>
          <a:p>
            <a:pPr lvl="0"/>
            <a:r>
              <a:rPr lang="ar-SA" b="1" dirty="0">
                <a:cs typeface="B Nazanin" panose="00000400000000000000" pitchFamily="2" charset="-78"/>
              </a:rPr>
              <a:t>شرایط عمومی پیمان</a:t>
            </a:r>
            <a:endParaRPr lang="en-US" b="1" dirty="0">
              <a:cs typeface="B Nazanin" panose="00000400000000000000" pitchFamily="2" charset="-78"/>
            </a:endParaRPr>
          </a:p>
          <a:p>
            <a:pPr lvl="0"/>
            <a:r>
              <a:rPr lang="ar-SA" b="1" dirty="0">
                <a:cs typeface="B Nazanin" panose="00000400000000000000" pitchFamily="2" charset="-78"/>
              </a:rPr>
              <a:t>شرایط خصوصی پیمان</a:t>
            </a:r>
            <a:endParaRPr lang="en-US" b="1" dirty="0">
              <a:cs typeface="B Nazanin" panose="00000400000000000000" pitchFamily="2" charset="-78"/>
            </a:endParaRPr>
          </a:p>
          <a:p>
            <a:endParaRPr lang="en-US" dirty="0"/>
          </a:p>
        </p:txBody>
      </p:sp>
    </p:spTree>
    <p:extLst>
      <p:ext uri="{BB962C8B-B14F-4D97-AF65-F5344CB8AC3E}">
        <p14:creationId xmlns:p14="http://schemas.microsoft.com/office/powerpoint/2010/main" val="3629379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772400" cy="3339802"/>
          </a:xfrm>
        </p:spPr>
        <p:txBody>
          <a:bodyPr>
            <a:normAutofit fontScale="90000"/>
          </a:bodyPr>
          <a:lstStyle/>
          <a:p>
            <a:pPr lvl="0"/>
            <a:r>
              <a:rPr lang="fa-IR" b="1" dirty="0" smtClean="0"/>
              <a:t>.</a:t>
            </a:r>
            <a:r>
              <a:rPr lang="ar-SA" dirty="0" smtClean="0"/>
              <a:t>چک </a:t>
            </a:r>
            <a:r>
              <a:rPr lang="ar-SA" dirty="0"/>
              <a:t>نمودن عملیات ریاضی سطرها و ستونهای صورت متره و و صورت ریالی و ضمیمه بودن ریز صورت متره و ریالی برای محاسبه و کنترل آنها</a:t>
            </a:r>
            <a:r>
              <a:rPr lang="en-US" dirty="0"/>
              <a:t>.</a:t>
            </a:r>
            <a:br>
              <a:rPr lang="en-US" dirty="0"/>
            </a:br>
            <a:endParaRPr lang="en-US" dirty="0"/>
          </a:p>
        </p:txBody>
      </p:sp>
      <p:sp>
        <p:nvSpPr>
          <p:cNvPr id="3" name="Subtitle 2"/>
          <p:cNvSpPr>
            <a:spLocks noGrp="1"/>
          </p:cNvSpPr>
          <p:nvPr>
            <p:ph type="subTitle" idx="1"/>
          </p:nvPr>
        </p:nvSpPr>
        <p:spPr>
          <a:xfrm>
            <a:off x="1371600" y="3212976"/>
            <a:ext cx="6400800" cy="2425824"/>
          </a:xfrm>
        </p:spPr>
        <p:txBody>
          <a:bodyPr>
            <a:normAutofit fontScale="92500" lnSpcReduction="10000"/>
          </a:bodyPr>
          <a:lstStyle/>
          <a:p>
            <a:endParaRPr lang="fa-IR" dirty="0" smtClean="0"/>
          </a:p>
          <a:p>
            <a:pPr>
              <a:lnSpc>
                <a:spcPct val="200000"/>
              </a:lnSpc>
            </a:pPr>
            <a:r>
              <a:rPr lang="fa-IR" b="1" dirty="0" smtClean="0">
                <a:solidFill>
                  <a:schemeClr val="tx1"/>
                </a:solidFill>
                <a:cs typeface="B Titr" panose="00000700000000000000" pitchFamily="2" charset="-78"/>
              </a:rPr>
              <a:t>.چک </a:t>
            </a:r>
            <a:r>
              <a:rPr lang="fa-IR" b="1" dirty="0" smtClean="0">
                <a:solidFill>
                  <a:schemeClr val="tx1"/>
                </a:solidFill>
                <a:cs typeface="B Titr" panose="00000700000000000000" pitchFamily="2" charset="-78"/>
              </a:rPr>
              <a:t>نمودن بیمه نامه ها مربوط به پروژه (طبق ماده 21 شرایط عمومی پیمان)</a:t>
            </a:r>
            <a:endParaRPr lang="en-US" b="1" dirty="0">
              <a:solidFill>
                <a:schemeClr val="tx1"/>
              </a:solidFill>
              <a:cs typeface="B Titr" panose="00000700000000000000" pitchFamily="2" charset="-78"/>
            </a:endParaRPr>
          </a:p>
        </p:txBody>
      </p:sp>
    </p:spTree>
    <p:extLst>
      <p:ext uri="{BB962C8B-B14F-4D97-AF65-F5344CB8AC3E}">
        <p14:creationId xmlns:p14="http://schemas.microsoft.com/office/powerpoint/2010/main" val="32322533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Nazanin" pitchFamily="2" charset="-78"/>
              </a:rPr>
              <a:t>مدارک لازم جهت اسناد عمرانی:</a:t>
            </a:r>
            <a:endParaRPr lang="fa-IR" sz="3200" dirty="0">
              <a:cs typeface="B Nazanin" pitchFamily="2" charset="-78"/>
            </a:endParaRPr>
          </a:p>
        </p:txBody>
      </p:sp>
      <p:sp>
        <p:nvSpPr>
          <p:cNvPr id="3" name="Content Placeholder 2"/>
          <p:cNvSpPr>
            <a:spLocks noGrp="1"/>
          </p:cNvSpPr>
          <p:nvPr>
            <p:ph idx="1"/>
          </p:nvPr>
        </p:nvSpPr>
        <p:spPr/>
        <p:txBody>
          <a:bodyPr>
            <a:normAutofit/>
          </a:bodyPr>
          <a:lstStyle/>
          <a:p>
            <a:r>
              <a:rPr lang="fa-IR" sz="2400" dirty="0" smtClean="0">
                <a:cs typeface="B Nazanin" pitchFamily="2" charset="-78"/>
              </a:rPr>
              <a:t>اعلام نیاز به انجام کارعمرانی حسب مورد </a:t>
            </a:r>
          </a:p>
          <a:p>
            <a:r>
              <a:rPr lang="fa-IR" sz="2400" dirty="0" smtClean="0">
                <a:cs typeface="B Nazanin" pitchFamily="2" charset="-78"/>
              </a:rPr>
              <a:t>صورتحساب یا صورت وضعیت </a:t>
            </a:r>
          </a:p>
          <a:p>
            <a:r>
              <a:rPr lang="fa-IR" sz="2400" dirty="0" smtClean="0">
                <a:cs typeface="B Nazanin" pitchFamily="2" charset="-78"/>
              </a:rPr>
              <a:t>صورتجلسه انجام کار و تاییدیه رئیس واحد</a:t>
            </a:r>
          </a:p>
          <a:p>
            <a:r>
              <a:rPr lang="fa-IR" sz="2400" dirty="0" smtClean="0">
                <a:cs typeface="B Nazanin" pitchFamily="2" charset="-78"/>
              </a:rPr>
              <a:t>تایید کمیته فنی یا ناظردفتر فنی دانشگاه حسب نیاز</a:t>
            </a:r>
            <a:endParaRPr lang="fa-IR" sz="2400" dirty="0">
              <a:cs typeface="B Nazanin" pitchFamily="2" charset="-78"/>
            </a:endParaRPr>
          </a:p>
          <a:p>
            <a:r>
              <a:rPr lang="fa-IR" sz="2400" dirty="0" smtClean="0">
                <a:cs typeface="B Nazanin" pitchFamily="2" charset="-78"/>
              </a:rPr>
              <a:t>تخصیص اعتبار جهت پرداخت </a:t>
            </a:r>
          </a:p>
          <a:p>
            <a:r>
              <a:rPr lang="fa-IR" sz="2400" dirty="0" smtClean="0">
                <a:cs typeface="B Nazanin" pitchFamily="2" charset="-78"/>
              </a:rPr>
              <a:t>درخواست وجه و دستور پرداخت </a:t>
            </a:r>
          </a:p>
          <a:p>
            <a:r>
              <a:rPr lang="fa-IR" sz="2400" dirty="0" smtClean="0">
                <a:cs typeface="B Nazanin" pitchFamily="2" charset="-78"/>
              </a:rPr>
              <a:t>رسید پرداخت وجه و تصویر چکهای صادره</a:t>
            </a:r>
          </a:p>
          <a:p>
            <a:pPr>
              <a:buNone/>
            </a:pPr>
            <a:endParaRPr lang="fa-I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74638"/>
            <a:ext cx="8043890" cy="582594"/>
          </a:xfrm>
        </p:spPr>
        <p:txBody>
          <a:bodyPr>
            <a:normAutofit/>
          </a:bodyPr>
          <a:lstStyle/>
          <a:p>
            <a:r>
              <a:rPr lang="fa-IR" sz="3200" b="1" dirty="0" smtClean="0">
                <a:cs typeface="B Nazanin" pitchFamily="2" charset="-78"/>
              </a:rPr>
              <a:t>توضیحات:</a:t>
            </a:r>
            <a:endParaRPr lang="fa-IR" sz="3200" b="1" dirty="0">
              <a:cs typeface="B Nazanin" pitchFamily="2" charset="-78"/>
            </a:endParaRPr>
          </a:p>
        </p:txBody>
      </p:sp>
      <p:sp>
        <p:nvSpPr>
          <p:cNvPr id="3" name="Content Placeholder 2"/>
          <p:cNvSpPr>
            <a:spLocks noGrp="1"/>
          </p:cNvSpPr>
          <p:nvPr>
            <p:ph idx="1"/>
          </p:nvPr>
        </p:nvSpPr>
        <p:spPr>
          <a:xfrm>
            <a:off x="214282" y="1357298"/>
            <a:ext cx="8715436" cy="5929354"/>
          </a:xfrm>
        </p:spPr>
        <p:txBody>
          <a:bodyPr>
            <a:noAutofit/>
          </a:bodyPr>
          <a:lstStyle/>
          <a:p>
            <a:pPr algn="just">
              <a:buNone/>
            </a:pPr>
            <a:endParaRPr lang="fa-IR" sz="2400" dirty="0" smtClean="0">
              <a:cs typeface="B Nazanin" pitchFamily="2" charset="-78"/>
            </a:endParaRPr>
          </a:p>
          <a:p>
            <a:pPr algn="just"/>
            <a:r>
              <a:rPr lang="fa-IR" sz="2400" dirty="0" smtClean="0">
                <a:cs typeface="B Nazanin" pitchFamily="2" charset="-78"/>
              </a:rPr>
              <a:t>به استناد ماده 73 آیین نامه مالی و معاملاتی دانشگاه ، چنانچه انجام کار در مدت 15 روز میسر نباشد می بایست قرارداد منعقد گردد .</a:t>
            </a:r>
          </a:p>
          <a:p>
            <a:pPr algn="just"/>
            <a:endParaRPr lang="fa-IR" sz="2400" dirty="0" smtClean="0">
              <a:cs typeface="B Nazanin" pitchFamily="2" charset="-78"/>
            </a:endParaRPr>
          </a:p>
          <a:p>
            <a:pPr algn="just"/>
            <a:r>
              <a:rPr lang="fa-IR" sz="2400" dirty="0" smtClean="0">
                <a:cs typeface="B Nazanin" pitchFamily="2" charset="-78"/>
              </a:rPr>
              <a:t>چنانچه اسناد عمرانی (پیمانکاری و مشاوره ای) از محل اعتبار درآمد اختصاصی ، هتلینگ در طرح تحول سلامت و یا عمرانی استانی و ملی  هزینه گردد می بایست تاییدیه دفتر فنی دانشگاه به همراه مهر مربوطه اخذ گردد .</a:t>
            </a:r>
          </a:p>
          <a:p>
            <a:pPr algn="just">
              <a:buFontTx/>
              <a:buChar char="-"/>
            </a:pPr>
            <a:r>
              <a:rPr lang="fa-IR" sz="2400" dirty="0" smtClean="0">
                <a:cs typeface="B Nazanin" pitchFamily="2" charset="-78"/>
              </a:rPr>
              <a:t>تبصره 1:-چنانچه واحد های تابعه ناظر فنی با ابلاغ از دفتر فنی دانشگاه داشته باشند تاییدیه مذکور مورد قبول می باشد  .</a:t>
            </a:r>
          </a:p>
          <a:p>
            <a:pPr>
              <a:buFontTx/>
              <a:buChar char="-"/>
            </a:pPr>
            <a:endParaRPr lang="fa-IR" sz="2400" dirty="0" smtClean="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2868610"/>
          </a:xfrm>
        </p:spPr>
        <p:txBody>
          <a:bodyPr>
            <a:normAutofit/>
          </a:bodyPr>
          <a:lstStyle/>
          <a:p>
            <a:pPr algn="r">
              <a:buFont typeface="Arial" pitchFamily="34" charset="0"/>
              <a:buChar char="•"/>
            </a:pPr>
            <a:r>
              <a:rPr lang="fa-IR" sz="2400" dirty="0" smtClean="0">
                <a:cs typeface="B Nazanin" pitchFamily="2" charset="-78"/>
              </a:rPr>
              <a:t>به استناد بخشنامه شماره 3171/د/96 هرگونه تعمیر ، بازسازی ، احداث ، توسعه ، تغییر کاربری و غیره در حوزه ابنیه و تاسیسات واحد ها نیاز به اخذ تایید مدیریت محترم گروه فنی دانشگاه دارد .</a:t>
            </a:r>
            <a:br>
              <a:rPr lang="fa-IR" sz="2400" dirty="0" smtClean="0">
                <a:cs typeface="B Nazanin" pitchFamily="2" charset="-78"/>
              </a:rPr>
            </a:br>
            <a:r>
              <a:rPr lang="fa-IR" sz="2400" dirty="0" smtClean="0">
                <a:cs typeface="B Nazanin" pitchFamily="2" charset="-78"/>
              </a:rPr>
              <a:t> -   تبصره 1 –بر این اساس مجموع مبالغ مجوزهای داده شده در هر پروژه به هر تعداد برای کارهای امانی نباید از سقف معاملات متوسط تجاوز نماید .</a:t>
            </a:r>
            <a:endParaRPr lang="fa-IR" sz="2400" dirty="0">
              <a:cs typeface="B Nazanin" pitchFamily="2" charset="-78"/>
            </a:endParaRPr>
          </a:p>
        </p:txBody>
      </p:sp>
      <p:sp>
        <p:nvSpPr>
          <p:cNvPr id="3" name="Content Placeholder 2"/>
          <p:cNvSpPr>
            <a:spLocks noGrp="1"/>
          </p:cNvSpPr>
          <p:nvPr>
            <p:ph idx="1"/>
          </p:nvPr>
        </p:nvSpPr>
        <p:spPr>
          <a:xfrm>
            <a:off x="457200" y="3214686"/>
            <a:ext cx="8258204" cy="2911477"/>
          </a:xfrm>
        </p:spPr>
        <p:txBody>
          <a:bodyPr>
            <a:noAutofit/>
          </a:bodyPr>
          <a:lstStyle/>
          <a:p>
            <a:pPr algn="just">
              <a:buFontTx/>
              <a:buChar char="-"/>
            </a:pPr>
            <a:r>
              <a:rPr lang="fa-IR" sz="2400" dirty="0" smtClean="0">
                <a:cs typeface="B Nazanin" pitchFamily="2" charset="-78"/>
              </a:rPr>
              <a:t>تبصره 2 –مجموع معاملات با هر شخص حقیقی و یا حقوقی با رعایت نصاب معاملات موضوع ماده 57 آیین نامه مالی و معاملاتی دانشگاه صورت می پذیرد .</a:t>
            </a:r>
          </a:p>
          <a:p>
            <a:pPr algn="just">
              <a:buFontTx/>
              <a:buChar char="-"/>
            </a:pPr>
            <a:endParaRPr lang="fa-IR" sz="2400" dirty="0" smtClean="0">
              <a:cs typeface="B Nazanin" pitchFamily="2" charset="-78"/>
            </a:endParaRPr>
          </a:p>
          <a:p>
            <a:pPr algn="just">
              <a:buFontTx/>
              <a:buChar char="-"/>
            </a:pPr>
            <a:r>
              <a:rPr lang="fa-IR" sz="2400" dirty="0" smtClean="0">
                <a:cs typeface="B Nazanin" pitchFamily="2" charset="-78"/>
              </a:rPr>
              <a:t>تبصره 3-</a:t>
            </a:r>
            <a:r>
              <a:rPr lang="en-US" sz="2400" dirty="0" smtClean="0">
                <a:cs typeface="B Nazanin" pitchFamily="2" charset="-78"/>
              </a:rPr>
              <a:t>-</a:t>
            </a:r>
            <a:r>
              <a:rPr lang="fa-IR" sz="2400" dirty="0" smtClean="0">
                <a:cs typeface="B Nazanin" pitchFamily="2" charset="-78"/>
              </a:rPr>
              <a:t>درکارهایی که به صورت عرف یک واحد کار تلقی می گردد ، نمی توان در قالب قراردادهای متعدد آن را انجام داد ( در واقع شکست معاملات به منظور انجام آن به صورت امانی ممنوع است ).</a:t>
            </a:r>
          </a:p>
          <a:p>
            <a:pPr>
              <a:buNone/>
            </a:pPr>
            <a:endParaRPr lang="fa-IR" sz="2400" dirty="0" smtClean="0">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4638"/>
            <a:ext cx="8215370" cy="3797304"/>
          </a:xfrm>
        </p:spPr>
        <p:txBody>
          <a:bodyPr>
            <a:normAutofit fontScale="90000"/>
          </a:bodyPr>
          <a:lstStyle/>
          <a:p>
            <a:pPr algn="r">
              <a:buFont typeface="Arial" pitchFamily="34" charset="0"/>
              <a:buChar char="•"/>
            </a:pPr>
            <a:r>
              <a:rPr lang="fa-IR" sz="2400" dirty="0" smtClean="0">
                <a:cs typeface="B Nazanin" pitchFamily="2" charset="-78"/>
              </a:rPr>
              <a:t>   در صورت پرداخت ارزش افزوده ، گواهی ارزش افزوده مور</a:t>
            </a:r>
            <a:r>
              <a:rPr lang="fa-IR" sz="2400" dirty="0">
                <a:cs typeface="B Nazanin" pitchFamily="2" charset="-78"/>
              </a:rPr>
              <a:t>د</a:t>
            </a:r>
            <a:r>
              <a:rPr lang="fa-IR" sz="2400" dirty="0" smtClean="0">
                <a:cs typeface="B Nazanin" pitchFamily="2" charset="-78"/>
              </a:rPr>
              <a:t> نیاز می باشد.</a:t>
            </a:r>
            <a:br>
              <a:rPr lang="fa-IR" sz="2400" dirty="0" smtClean="0">
                <a:cs typeface="B Nazanin" pitchFamily="2" charset="-78"/>
              </a:rPr>
            </a:br>
            <a:r>
              <a:rPr lang="fa-IR" sz="8000" dirty="0" smtClean="0">
                <a:cs typeface="B Nazanin" pitchFamily="2" charset="-78"/>
              </a:rPr>
              <a:t>. </a:t>
            </a:r>
            <a:r>
              <a:rPr lang="fa-IR" sz="2400" dirty="0" smtClean="0">
                <a:cs typeface="B Nazanin" pitchFamily="2" charset="-78"/>
              </a:rPr>
              <a:t>مبلغ ارزش افزوده در محاسبه حق بیمه پیمان لحاظ نمی گردد . </a:t>
            </a:r>
            <a:br>
              <a:rPr lang="fa-IR" sz="2400" dirty="0" smtClean="0">
                <a:cs typeface="B Nazanin" pitchFamily="2" charset="-78"/>
              </a:rPr>
            </a:br>
            <a:r>
              <a:rPr lang="fa-IR" sz="2400" dirty="0" smtClean="0">
                <a:cs typeface="B Nazanin" pitchFamily="2" charset="-78"/>
              </a:rPr>
              <a:t/>
            </a:r>
            <a:br>
              <a:rPr lang="fa-IR" sz="2400" dirty="0" smtClean="0">
                <a:cs typeface="B Nazanin" pitchFamily="2" charset="-78"/>
              </a:rPr>
            </a:br>
            <a:r>
              <a:rPr lang="fa-IR" sz="2400" dirty="0" smtClean="0">
                <a:cs typeface="B Nazanin" pitchFamily="2" charset="-78"/>
              </a:rPr>
              <a:t>به استناد بخشنامه 5613/د/96 مورخ 1396/10/18 ، در رابطه با عملیات عمرانی و تاسیساتی که زیر حد نصاب معاملات کوچک می </a:t>
            </a:r>
            <a:r>
              <a:rPr lang="fa-IR" sz="2400" dirty="0" smtClean="0">
                <a:cs typeface="B Nazanin" pitchFamily="2" charset="-78"/>
              </a:rPr>
              <a:t>باشد، </a:t>
            </a:r>
            <a:r>
              <a:rPr lang="fa-IR" sz="2400" dirty="0" smtClean="0">
                <a:cs typeface="B Nazanin" pitchFamily="2" charset="-78"/>
              </a:rPr>
              <a:t>تنها تایید مدیریت دفتر فنی دانشگاه کافی است .</a:t>
            </a:r>
            <a:r>
              <a:rPr lang="fa-IR" dirty="0" smtClean="0">
                <a:cs typeface="B Nazanin" pitchFamily="2" charset="-78"/>
              </a:rPr>
              <a:t/>
            </a:r>
            <a:br>
              <a:rPr lang="fa-IR" dirty="0" smtClean="0">
                <a:cs typeface="B Nazanin" pitchFamily="2" charset="-78"/>
              </a:rPr>
            </a:br>
            <a:endParaRPr lang="fa-IR" dirty="0"/>
          </a:p>
        </p:txBody>
      </p:sp>
      <p:sp>
        <p:nvSpPr>
          <p:cNvPr id="3" name="Content Placeholder 2"/>
          <p:cNvSpPr>
            <a:spLocks noGrp="1"/>
          </p:cNvSpPr>
          <p:nvPr>
            <p:ph idx="1"/>
          </p:nvPr>
        </p:nvSpPr>
        <p:spPr>
          <a:xfrm>
            <a:off x="457200" y="4214818"/>
            <a:ext cx="8115328" cy="1911345"/>
          </a:xfrm>
        </p:spPr>
        <p:txBody>
          <a:bodyPr>
            <a:normAutofit/>
          </a:bodyPr>
          <a:lstStyle/>
          <a:p>
            <a:pPr algn="just"/>
            <a:r>
              <a:rPr lang="fa-IR" sz="2400" dirty="0" smtClean="0">
                <a:cs typeface="B Nazanin" pitchFamily="2" charset="-78"/>
              </a:rPr>
              <a:t>مدت انجام کار بابت کارهای عمرانی در صورتجلسه انجام کار توسط رئیس واحد تایید گردد . </a:t>
            </a:r>
          </a:p>
          <a:p>
            <a:pPr algn="just"/>
            <a:r>
              <a:rPr lang="fa-IR" sz="2400" dirty="0" smtClean="0">
                <a:cs typeface="B Nazanin" pitchFamily="2" charset="-78"/>
              </a:rPr>
              <a:t>رعایت پیوست شماره 2وپیوست شماره 3آیین نامه مالی و معاملاتی در خصوص تضمینات و پیش پرداخت و علی الحساب الزامی میباشد .</a:t>
            </a: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buFont typeface="Arial" pitchFamily="34" charset="0"/>
              <a:buChar char="•"/>
            </a:pPr>
            <a:r>
              <a:rPr lang="fa-IR" sz="2400" dirty="0" smtClean="0">
                <a:cs typeface="B Nazanin" pitchFamily="2" charset="-78"/>
              </a:rPr>
              <a:t>طبق بخشنامه 14 جدید درآمد سازمان تامین اجتماعی ، قراردادهای مشمول ضوابط طرح های عمرانی دارای دو شرط ذیل به طور همزمان می باشند : </a:t>
            </a:r>
            <a:endParaRPr lang="fa-IR" sz="2400" dirty="0">
              <a:cs typeface="B Nazanin" pitchFamily="2" charset="-78"/>
            </a:endParaRPr>
          </a:p>
        </p:txBody>
      </p:sp>
      <p:sp>
        <p:nvSpPr>
          <p:cNvPr id="3" name="Content Placeholder 2"/>
          <p:cNvSpPr>
            <a:spLocks noGrp="1"/>
          </p:cNvSpPr>
          <p:nvPr>
            <p:ph idx="1"/>
          </p:nvPr>
        </p:nvSpPr>
        <p:spPr/>
        <p:txBody>
          <a:bodyPr>
            <a:normAutofit/>
          </a:bodyPr>
          <a:lstStyle/>
          <a:p>
            <a:pPr marL="514350" indent="-514350" algn="just">
              <a:buFont typeface="+mj-lt"/>
              <a:buAutoNum type="arabicPeriod"/>
            </a:pPr>
            <a:r>
              <a:rPr lang="fa-IR" sz="2400" dirty="0" smtClean="0">
                <a:cs typeface="B Nazanin" pitchFamily="2" charset="-78"/>
              </a:rPr>
              <a:t>قرارداد بر اساس فهرست بها پایه سازمان برنامه و بودجه ( قراردادهای پیمانکاری ) یا ضوابط تیپ سازمان مذکور ( قراردادهای مشاوره ای ) منعقد شده باشد .</a:t>
            </a:r>
          </a:p>
          <a:p>
            <a:pPr marL="514350" indent="-514350" algn="just">
              <a:buFont typeface="+mj-lt"/>
              <a:buAutoNum type="arabicPeriod"/>
            </a:pPr>
            <a:r>
              <a:rPr lang="fa-IR" sz="2400" dirty="0" smtClean="0">
                <a:cs typeface="B Nazanin" pitchFamily="2" charset="-78"/>
              </a:rPr>
              <a:t>تمام یا قسمتی از بودجه عملیات از محل اعتباری دولت (اعتبارات عمرانی ملی ، منطقه ای ، استانی ) تامین شده باشد .</a:t>
            </a:r>
          </a:p>
          <a:p>
            <a:pPr marL="514350" indent="-514350">
              <a:buFont typeface="+mj-lt"/>
              <a:buAutoNum type="arabicPeriod"/>
            </a:pPr>
            <a:endParaRPr lang="fa-IR" sz="2400" dirty="0">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smtClean="0"/>
              <a:t>نحوه احتساب حق بیمه پیمان های طرح های عمرانی:</a:t>
            </a:r>
            <a:endParaRPr lang="fa-IR" sz="2800" b="1" dirty="0"/>
          </a:p>
        </p:txBody>
      </p:sp>
      <p:sp>
        <p:nvSpPr>
          <p:cNvPr id="3" name="Content Placeholder 2"/>
          <p:cNvSpPr>
            <a:spLocks noGrp="1"/>
          </p:cNvSpPr>
          <p:nvPr>
            <p:ph idx="1"/>
          </p:nvPr>
        </p:nvSpPr>
        <p:spPr/>
        <p:txBody>
          <a:bodyPr>
            <a:normAutofit/>
          </a:bodyPr>
          <a:lstStyle/>
          <a:p>
            <a:pPr algn="just">
              <a:buNone/>
            </a:pPr>
            <a:r>
              <a:rPr lang="fa-IR" sz="2400" dirty="0" smtClean="0">
                <a:cs typeface="B Nazanin" pitchFamily="2" charset="-78"/>
              </a:rPr>
              <a:t>ماخذ حق بیمه کلیه قراردادهای مشمول ضوابط طرح های عمرانی بر اساس مصوبات 129 و 143 شورایعالی تامین اجتماعی به شرح ذیل می باشد :</a:t>
            </a:r>
          </a:p>
          <a:p>
            <a:pPr marL="514350" indent="-514350" algn="just">
              <a:buFont typeface="+mj-lt"/>
              <a:buAutoNum type="arabicPeriod"/>
            </a:pPr>
            <a:r>
              <a:rPr lang="fa-IR" sz="2400" b="1" dirty="0" smtClean="0">
                <a:cs typeface="B Nazanin" pitchFamily="2" charset="-78"/>
              </a:rPr>
              <a:t>حق بیمه قراردادهای مشاوره ای </a:t>
            </a:r>
            <a:r>
              <a:rPr lang="fa-IR" sz="2400" dirty="0" smtClean="0">
                <a:cs typeface="B Nazanin" pitchFamily="2" charset="-78"/>
              </a:rPr>
              <a:t>،جمعاً </a:t>
            </a:r>
            <a:r>
              <a:rPr lang="fa-IR" sz="2400" dirty="0" smtClean="0">
                <a:cs typeface="B Nazanin" pitchFamily="2" charset="-78"/>
              </a:rPr>
              <a:t>به میزان 15/6 % ناخالص کارکرد می باشد( سهم پیمانکار 3/6 % و سهم کارفرما 12% ) .</a:t>
            </a:r>
          </a:p>
          <a:p>
            <a:pPr marL="514350" indent="-514350" algn="just">
              <a:buFont typeface="+mj-lt"/>
              <a:buAutoNum type="arabicPeriod"/>
            </a:pPr>
            <a:r>
              <a:rPr lang="fa-IR" sz="2400" b="1" dirty="0" smtClean="0">
                <a:cs typeface="B Nazanin" pitchFamily="2" charset="-78"/>
              </a:rPr>
              <a:t>حق بیمه قراردادهای پیمانکاری ( اجرایی </a:t>
            </a:r>
            <a:r>
              <a:rPr lang="fa-IR" sz="2400" b="1" dirty="0" smtClean="0">
                <a:cs typeface="B Nazanin" pitchFamily="2" charset="-78"/>
              </a:rPr>
              <a:t>)، </a:t>
            </a:r>
            <a:r>
              <a:rPr lang="fa-IR" sz="2400" dirty="0" smtClean="0">
                <a:cs typeface="B Nazanin" pitchFamily="2" charset="-78"/>
              </a:rPr>
              <a:t>جمعاً </a:t>
            </a:r>
            <a:r>
              <a:rPr lang="fa-IR" sz="2400" dirty="0" smtClean="0">
                <a:cs typeface="B Nazanin" pitchFamily="2" charset="-78"/>
              </a:rPr>
              <a:t>به میان 6/6 % ناخالص کارکرد می باشد ( 1/6 % سهم پیمانکار و 5% سهم کارفرما ).</a:t>
            </a:r>
          </a:p>
          <a:p>
            <a:pPr marL="514350" indent="-514350" algn="just">
              <a:buNone/>
            </a:pPr>
            <a:r>
              <a:rPr lang="fa-IR" sz="2400" dirty="0" smtClean="0">
                <a:cs typeface="B Nazanin" pitchFamily="2" charset="-78"/>
              </a:rPr>
              <a:t> </a:t>
            </a:r>
            <a:r>
              <a:rPr lang="fa-IR" sz="2400" b="1" dirty="0" smtClean="0">
                <a:cs typeface="B Nazanin" pitchFamily="2" charset="-78"/>
              </a:rPr>
              <a:t>- نکته: رسید پرداخت بابت حق بیمه پیمان ها ضمیمه سند مالی می گردد .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4523394"/>
          </a:xfrm>
        </p:spPr>
        <p:txBody>
          <a:bodyPr>
            <a:normAutofit/>
          </a:bodyPr>
          <a:lstStyle/>
          <a:p>
            <a:r>
              <a:rPr lang="fa-IR" sz="2000" b="1" dirty="0">
                <a:cs typeface="B Nazanin" panose="00000400000000000000" pitchFamily="2" charset="-78"/>
              </a:rPr>
              <a:t>انواع تضمين قرارداد ها از نظر موضوع كاربرد آنهاطبق دستور العمل تضمينات وانواع تضمين معتبرماده 3پيوست شماره 2آیین نامه مالی و </a:t>
            </a:r>
            <a:br>
              <a:rPr lang="fa-IR" sz="2000" b="1" dirty="0">
                <a:cs typeface="B Nazanin" panose="00000400000000000000" pitchFamily="2" charset="-78"/>
              </a:rPr>
            </a:br>
            <a:r>
              <a:rPr lang="fa-IR" sz="2000" b="1" dirty="0">
                <a:cs typeface="B Nazanin" panose="00000400000000000000" pitchFamily="2" charset="-78"/>
              </a:rPr>
              <a:t>معاملاتی دانشگاه</a:t>
            </a:r>
            <a:r>
              <a:rPr lang="fa-IR" sz="2000" b="1" dirty="0" smtClean="0">
                <a:cs typeface="B Nazanin" panose="00000400000000000000" pitchFamily="2" charset="-78"/>
              </a:rPr>
              <a:t>:</a:t>
            </a:r>
            <a:br>
              <a:rPr lang="fa-IR" sz="2000" b="1" dirty="0" smtClean="0">
                <a:cs typeface="B Nazanin" panose="00000400000000000000" pitchFamily="2" charset="-78"/>
              </a:rPr>
            </a:br>
            <a:r>
              <a:rPr lang="en-US" sz="2000" b="1" dirty="0" smtClean="0">
                <a:cs typeface="B Nazanin" panose="00000400000000000000" pitchFamily="2" charset="-78"/>
              </a:rPr>
              <a:t>1</a:t>
            </a:r>
            <a:r>
              <a:rPr lang="fa-IR" sz="2000" dirty="0" smtClean="0"/>
              <a:t>- </a:t>
            </a:r>
            <a:r>
              <a:rPr lang="fa-IR" sz="2000" dirty="0"/>
              <a:t>تضمين شركت در مناقصه </a:t>
            </a:r>
            <a:br>
              <a:rPr lang="fa-IR" sz="2000" dirty="0"/>
            </a:br>
            <a:r>
              <a:rPr lang="fa-IR" sz="2000" dirty="0"/>
              <a:t/>
            </a:r>
            <a:br>
              <a:rPr lang="fa-IR" sz="2000" dirty="0"/>
            </a:br>
            <a:r>
              <a:rPr lang="fa-IR" sz="2000" dirty="0"/>
              <a:t>2-تضمين انجام تعهدات</a:t>
            </a:r>
            <a:br>
              <a:rPr lang="fa-IR" sz="2000" dirty="0"/>
            </a:br>
            <a:r>
              <a:rPr lang="fa-IR" sz="2000" dirty="0"/>
              <a:t/>
            </a:r>
            <a:br>
              <a:rPr lang="fa-IR" sz="2000" dirty="0"/>
            </a:br>
            <a:r>
              <a:rPr lang="fa-IR" sz="2000" dirty="0"/>
              <a:t>3-تضمين پيش پرداخت</a:t>
            </a:r>
            <a:br>
              <a:rPr lang="fa-IR" sz="2000" dirty="0"/>
            </a:br>
            <a:r>
              <a:rPr lang="fa-IR" sz="2000" dirty="0"/>
              <a:t/>
            </a:r>
            <a:br>
              <a:rPr lang="fa-IR" sz="2000" dirty="0"/>
            </a:br>
            <a:r>
              <a:rPr lang="fa-IR" sz="2400" dirty="0"/>
              <a:t>4-تضمين حسن انجام كار</a:t>
            </a:r>
            <a:endParaRPr lang="fa-IR" sz="2000"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rmAutofit fontScale="90000"/>
          </a:bodyPr>
          <a:lstStyle/>
          <a:p>
            <a:r>
              <a:rPr lang="fa-IR" sz="2200" b="1" dirty="0" smtClean="0">
                <a:cs typeface="B Nazanin" panose="00000400000000000000" pitchFamily="2" charset="-78"/>
              </a:rPr>
              <a:t>ماده </a:t>
            </a:r>
            <a:r>
              <a:rPr lang="fa-IR" sz="2200" b="1" dirty="0">
                <a:cs typeface="B Nazanin" panose="00000400000000000000" pitchFamily="2" charset="-78"/>
              </a:rPr>
              <a:t>3)انواع تضمين هاي معتبر در معاملات دانشگاه </a:t>
            </a:r>
            <a:r>
              <a:rPr lang="en-US" b="1" dirty="0"/>
              <a:t/>
            </a:r>
            <a:br>
              <a:rPr lang="en-US" b="1" dirty="0"/>
            </a:br>
            <a:r>
              <a:rPr lang="fa-IR" sz="2200" i="1" dirty="0"/>
              <a:t>1-ضمانت نامه بانكي</a:t>
            </a:r>
            <a:br>
              <a:rPr lang="fa-IR" sz="2200" i="1" dirty="0"/>
            </a:br>
            <a:r>
              <a:rPr lang="fa-IR" sz="2200" i="1" dirty="0"/>
              <a:t/>
            </a:r>
            <a:br>
              <a:rPr lang="fa-IR" sz="2200" i="1" dirty="0"/>
            </a:br>
            <a:r>
              <a:rPr lang="fa-IR" sz="2200" i="1" dirty="0"/>
              <a:t>2-وجه نقد</a:t>
            </a:r>
            <a:br>
              <a:rPr lang="fa-IR" sz="2200" i="1" dirty="0"/>
            </a:br>
            <a:r>
              <a:rPr lang="fa-IR" sz="2200" i="1" dirty="0"/>
              <a:t/>
            </a:r>
            <a:br>
              <a:rPr lang="fa-IR" sz="2200" i="1" dirty="0"/>
            </a:br>
            <a:r>
              <a:rPr lang="fa-IR" sz="2200" i="1" dirty="0"/>
              <a:t>3-ضمانت نامه هاي صادر شده از طرف موسسات اعتباري </a:t>
            </a:r>
            <a:br>
              <a:rPr lang="fa-IR" sz="2200" i="1" dirty="0"/>
            </a:br>
            <a:r>
              <a:rPr lang="fa-IR" sz="2200" i="1" dirty="0"/>
              <a:t/>
            </a:r>
            <a:br>
              <a:rPr lang="fa-IR" sz="2200" i="1" dirty="0"/>
            </a:br>
            <a:r>
              <a:rPr lang="fa-IR" sz="2200" i="1" dirty="0"/>
              <a:t>غير بانكي كه داراي مجوز از طرف بانك مركزي</a:t>
            </a:r>
            <a:br>
              <a:rPr lang="fa-IR" sz="2200" i="1" dirty="0"/>
            </a:br>
            <a:r>
              <a:rPr lang="fa-IR" sz="2200" i="1" dirty="0"/>
              <a:t/>
            </a:r>
            <a:br>
              <a:rPr lang="fa-IR" sz="2200" i="1" dirty="0"/>
            </a:br>
            <a:r>
              <a:rPr lang="fa-IR" sz="2200" i="1" dirty="0"/>
              <a:t>4-سفته با امضا صاحبان امضا مجاز( طبق ماده 15 صورت جلسه هيت رييسه شماره 86)</a:t>
            </a:r>
            <a:br>
              <a:rPr lang="fa-IR" sz="2200" i="1" dirty="0"/>
            </a:br>
            <a:r>
              <a:rPr lang="fa-IR" sz="2200" i="1" dirty="0"/>
              <a:t/>
            </a:r>
            <a:br>
              <a:rPr lang="fa-IR" sz="2200" i="1" dirty="0"/>
            </a:br>
            <a:r>
              <a:rPr lang="fa-IR" sz="2200" i="1" dirty="0"/>
              <a:t>5-ساير تضمينات:</a:t>
            </a:r>
            <a:br>
              <a:rPr lang="fa-IR" sz="2200" i="1" dirty="0"/>
            </a:br>
            <a:r>
              <a:rPr lang="fa-IR" sz="2200" i="1" dirty="0"/>
              <a:t>5/1وثيقه ملكي معادل 90درصد ارزش كارشناس رسمي آن</a:t>
            </a:r>
            <a:br>
              <a:rPr lang="fa-IR" sz="2200" i="1" dirty="0"/>
            </a:br>
            <a:r>
              <a:rPr lang="fa-IR" sz="2200" i="1" dirty="0"/>
              <a:t>5/2انواع اوراق مشاركت</a:t>
            </a:r>
            <a:br>
              <a:rPr lang="fa-IR" sz="2200" i="1" dirty="0"/>
            </a:br>
            <a:r>
              <a:rPr lang="fa-IR" sz="2200" i="1" dirty="0"/>
              <a:t>5/3سهام بي نام شركتهاي سهامي عام پذيرفته شده در بورس اوراق بهادار تهران به ماخذ 70درصد ارزش روز ان</a:t>
            </a:r>
            <a:br>
              <a:rPr lang="fa-IR" sz="2200" i="1" dirty="0"/>
            </a:br>
            <a:r>
              <a:rPr lang="fa-IR" i="1" dirty="0"/>
              <a:t/>
            </a:r>
            <a:br>
              <a:rPr lang="fa-IR" i="1" dirty="0"/>
            </a:br>
            <a:r>
              <a:rPr lang="fa-IR" sz="2200" i="1" dirty="0"/>
              <a:t>5/4مطالبات تاييد شده قراردادها از سوي دانشگاه ومديريت امور مالي</a:t>
            </a:r>
            <a:endParaRPr lang="en-US" sz="2200" dirty="0"/>
          </a:p>
        </p:txBody>
      </p:sp>
    </p:spTree>
    <p:extLst>
      <p:ext uri="{BB962C8B-B14F-4D97-AF65-F5344CB8AC3E}">
        <p14:creationId xmlns:p14="http://schemas.microsoft.com/office/powerpoint/2010/main" val="3958271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4722"/>
          </a:xfrm>
        </p:spPr>
        <p:txBody>
          <a:bodyPr>
            <a:normAutofit/>
          </a:bodyPr>
          <a:lstStyle/>
          <a:p>
            <a:r>
              <a:rPr lang="fa-IR" sz="2000" b="1" dirty="0"/>
              <a:t>ماده 5)-قرارداد هاي پيمانكاري ساخت تجهيزات </a:t>
            </a:r>
            <a:r>
              <a:rPr lang="en-US" sz="2000" b="1" dirty="0"/>
              <a:t>:</a:t>
            </a:r>
            <a:r>
              <a:rPr lang="fa-IR" sz="2000" b="1" dirty="0"/>
              <a:t>ونصب تضمين شامل</a:t>
            </a:r>
            <a:r>
              <a:rPr lang="en-US" b="1" dirty="0"/>
              <a:t/>
            </a:r>
            <a:br>
              <a:rPr lang="en-US" b="1" dirty="0"/>
            </a:br>
            <a:r>
              <a:rPr lang="fa-IR" sz="2200" dirty="0"/>
              <a:t>1-تضمين شركت در مناقصه </a:t>
            </a:r>
            <a:r>
              <a:rPr lang="fa-IR" sz="2200" dirty="0" smtClean="0"/>
              <a:t>(تا 20برابر سقف معاملات متوسط 5%-مازاد بر 20 تا 200 برابر سقف معاملات متوسط 2%-مازاد بر 200تا 20000 برابر سقف معاملات متوسط 1%)</a:t>
            </a:r>
            <a:r>
              <a:rPr lang="fa-IR" sz="2200" dirty="0"/>
              <a:t/>
            </a:r>
            <a:br>
              <a:rPr lang="fa-IR" sz="2200" dirty="0"/>
            </a:br>
            <a:r>
              <a:rPr lang="fa-IR" sz="2200" dirty="0"/>
              <a:t/>
            </a:r>
            <a:br>
              <a:rPr lang="fa-IR" sz="2200" dirty="0"/>
            </a:br>
            <a:r>
              <a:rPr lang="fa-IR" sz="2200" dirty="0"/>
              <a:t>2-تضمين انجام تعهدات(مبلغ تضمين انجام تعهدات معادل 5 درصدمبلغ اوليه پيمان)</a:t>
            </a:r>
            <a:br>
              <a:rPr lang="fa-IR" sz="2200" dirty="0"/>
            </a:br>
            <a:r>
              <a:rPr lang="fa-IR" sz="2200" dirty="0"/>
              <a:t/>
            </a:r>
            <a:br>
              <a:rPr lang="fa-IR" sz="2200" dirty="0"/>
            </a:br>
            <a:r>
              <a:rPr lang="fa-IR" sz="2200" dirty="0"/>
              <a:t>3-تضمين پيش پرداخت (ميلغ 25درصد مبلغ اوليه پيمان)</a:t>
            </a:r>
            <a:br>
              <a:rPr lang="fa-IR" sz="2200" dirty="0"/>
            </a:br>
            <a:r>
              <a:rPr lang="fa-IR" sz="2200" dirty="0"/>
              <a:t/>
            </a:r>
            <a:br>
              <a:rPr lang="fa-IR" sz="2200" dirty="0"/>
            </a:br>
            <a:r>
              <a:rPr lang="fa-IR" sz="2200" dirty="0"/>
              <a:t>4-تضمين حسن انجام كار(معادل 10درصد از هر پرداخت كسر ميشود)</a:t>
            </a:r>
            <a:endParaRPr lang="en-US" sz="2200" dirty="0"/>
          </a:p>
        </p:txBody>
      </p:sp>
    </p:spTree>
    <p:extLst>
      <p:ext uri="{BB962C8B-B14F-4D97-AF65-F5344CB8AC3E}">
        <p14:creationId xmlns:p14="http://schemas.microsoft.com/office/powerpoint/2010/main" val="2314242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موافقتنامه</a:t>
            </a:r>
            <a:r>
              <a:rPr lang="en-US" dirty="0"/>
              <a:t/>
            </a:r>
            <a:br>
              <a:rPr lang="en-US" dirty="0"/>
            </a:br>
            <a:endParaRPr lang="en-US" dirty="0"/>
          </a:p>
        </p:txBody>
      </p:sp>
      <p:sp>
        <p:nvSpPr>
          <p:cNvPr id="3" name="Content Placeholder 2"/>
          <p:cNvSpPr>
            <a:spLocks noGrp="1"/>
          </p:cNvSpPr>
          <p:nvPr>
            <p:ph sz="half" idx="1"/>
          </p:nvPr>
        </p:nvSpPr>
        <p:spPr/>
        <p:txBody>
          <a:bodyPr/>
          <a:lstStyle/>
          <a:p>
            <a:r>
              <a:rPr lang="ar-SA" dirty="0">
                <a:cs typeface="B Nazanin" panose="00000400000000000000" pitchFamily="2" charset="-78"/>
              </a:rPr>
              <a:t>شرایط عمومی پیمان موافقتنامه سندی است که مشخصات </a:t>
            </a:r>
            <a:r>
              <a:rPr lang="ar-SA" b="1" dirty="0">
                <a:cs typeface="B Nazanin" panose="00000400000000000000" pitchFamily="2" charset="-78"/>
              </a:rPr>
              <a:t>اصلی پیمان </a:t>
            </a:r>
            <a:r>
              <a:rPr lang="ar-SA" dirty="0">
                <a:cs typeface="B Nazanin" panose="00000400000000000000" pitchFamily="2" charset="-78"/>
              </a:rPr>
              <a:t>، مانند مشخصات دو طرف ، موضوع ، مبلغ ، مدت پیمان در آن بیان شده است و اهمیت موافقتنامه پیمان از اینجا آشکار </a:t>
            </a:r>
            <a:r>
              <a:rPr lang="ar-SA" dirty="0" smtClean="0">
                <a:cs typeface="B Nazanin" panose="00000400000000000000" pitchFamily="2" charset="-78"/>
              </a:rPr>
              <a:t>میشود</a:t>
            </a:r>
            <a:r>
              <a:rPr lang="fa-IR" dirty="0" smtClean="0">
                <a:cs typeface="B Nazanin" panose="00000400000000000000" pitchFamily="2" charset="-78"/>
              </a:rPr>
              <a:t>.</a:t>
            </a:r>
            <a:endParaRPr lang="en-US" dirty="0">
              <a:cs typeface="B Nazanin" panose="00000400000000000000" pitchFamily="2" charset="-78"/>
            </a:endParaRPr>
          </a:p>
        </p:txBody>
      </p:sp>
      <p:sp>
        <p:nvSpPr>
          <p:cNvPr id="4" name="Content Placeholder 3"/>
          <p:cNvSpPr>
            <a:spLocks noGrp="1"/>
          </p:cNvSpPr>
          <p:nvPr>
            <p:ph sz="half" idx="2"/>
          </p:nvPr>
        </p:nvSpPr>
        <p:spPr/>
        <p:txBody>
          <a:bodyPr/>
          <a:lstStyle/>
          <a:p>
            <a:r>
              <a:rPr lang="ar-SA" dirty="0">
                <a:cs typeface="B Nazanin" panose="00000400000000000000" pitchFamily="2" charset="-78"/>
              </a:rPr>
              <a:t>موافقتنامه را می توان چنین تعریف نمود ، سندی که توافق </a:t>
            </a:r>
            <a:r>
              <a:rPr lang="ar-SA" b="1" dirty="0">
                <a:cs typeface="B Nazanin" panose="00000400000000000000" pitchFamily="2" charset="-78"/>
              </a:rPr>
              <a:t>حداقل دو شخص </a:t>
            </a:r>
            <a:r>
              <a:rPr lang="ar-SA" dirty="0">
                <a:cs typeface="B Nazanin" panose="00000400000000000000" pitchFamily="2" charset="-78"/>
              </a:rPr>
              <a:t>را با همدیگر در یک موضوع نشان میدهد و قسمت اصلی پیمان، موافقتنامه میباشد و سایر قسمتهای پیمان تابع موافقتنامه پیمان هستند</a:t>
            </a:r>
            <a:r>
              <a:rPr lang="en-US" dirty="0"/>
              <a:t> .</a:t>
            </a:r>
          </a:p>
          <a:p>
            <a:endParaRPr lang="en-US" dirty="0"/>
          </a:p>
        </p:txBody>
      </p:sp>
    </p:spTree>
    <p:extLst>
      <p:ext uri="{BB962C8B-B14F-4D97-AF65-F5344CB8AC3E}">
        <p14:creationId xmlns:p14="http://schemas.microsoft.com/office/powerpoint/2010/main" val="7940297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cs typeface="B Titr" panose="00000700000000000000" pitchFamily="2" charset="-78"/>
              </a:rPr>
              <a:t>پیش پرداخت در قراردادهای پیمانکاری</a:t>
            </a:r>
            <a:r>
              <a:rPr lang="en-US" dirty="0"/>
              <a:t/>
            </a:r>
            <a:br>
              <a:rPr lang="en-US" dirty="0"/>
            </a:br>
            <a:endParaRPr lang="en-US" dirty="0"/>
          </a:p>
        </p:txBody>
      </p:sp>
      <p:sp>
        <p:nvSpPr>
          <p:cNvPr id="3" name="Content Placeholder 2"/>
          <p:cNvSpPr>
            <a:spLocks noGrp="1"/>
          </p:cNvSpPr>
          <p:nvPr>
            <p:ph idx="1"/>
          </p:nvPr>
        </p:nvSpPr>
        <p:spPr/>
        <p:txBody>
          <a:bodyPr/>
          <a:lstStyle/>
          <a:p>
            <a:r>
              <a:rPr lang="ar-SA" b="1" dirty="0">
                <a:cs typeface="B Nazanin" panose="00000400000000000000" pitchFamily="2" charset="-78"/>
              </a:rPr>
              <a:t>برای اجرای موضوع پیمان ، پیمانکار بایستی اقدامات مقدماتی را آغاز کند و از آنجا که نمیتوان توقع داشت که هزینه های مقدماتی را پیمانکار به تنهایی و راساً متقبل شود ، از این رو کارفرما باید قسمتی از مبلغ پیمان را بدواً به عنوان پیش پرداخت به پیمانکار پرداخت نماید تا بتواند این هزینه ها و مخارج را تامین نماید </a:t>
            </a:r>
            <a:endParaRPr lang="en-US" dirty="0">
              <a:cs typeface="B Nazanin" panose="00000400000000000000" pitchFamily="2" charset="-78"/>
            </a:endParaRPr>
          </a:p>
        </p:txBody>
      </p:sp>
    </p:spTree>
    <p:extLst>
      <p:ext uri="{BB962C8B-B14F-4D97-AF65-F5344CB8AC3E}">
        <p14:creationId xmlns:p14="http://schemas.microsoft.com/office/powerpoint/2010/main" val="241748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i="1" dirty="0">
                <a:cs typeface="B Titr" panose="00000700000000000000" pitchFamily="2" charset="-78"/>
              </a:rPr>
              <a:t>میزان پیش پرداخت </a:t>
            </a:r>
            <a:r>
              <a:rPr lang="en-US" dirty="0"/>
              <a:t/>
            </a:r>
            <a:br>
              <a:rPr lang="en-US" dirty="0"/>
            </a:br>
            <a:endParaRPr lang="en-US" dirty="0"/>
          </a:p>
        </p:txBody>
      </p:sp>
      <p:sp>
        <p:nvSpPr>
          <p:cNvPr id="3" name="Content Placeholder 2"/>
          <p:cNvSpPr>
            <a:spLocks noGrp="1"/>
          </p:cNvSpPr>
          <p:nvPr>
            <p:ph idx="1"/>
          </p:nvPr>
        </p:nvSpPr>
        <p:spPr/>
        <p:txBody>
          <a:bodyPr/>
          <a:lstStyle/>
          <a:p>
            <a:r>
              <a:rPr lang="ar-SA" dirty="0"/>
              <a:t>مطابق بخشنامه آیین نامه تضمین معاملات دولتی ، مبلغ پیش پرداخت میتواند از </a:t>
            </a:r>
            <a:r>
              <a:rPr lang="en-US" dirty="0"/>
              <a:t>15% </a:t>
            </a:r>
            <a:r>
              <a:rPr lang="ar-SA" dirty="0"/>
              <a:t>تا 25% مبلغ اولیه پیمان در نظر گرفته شود که میزان دقیق آن در شرایط خصوصی پیمان ذکر میگردد . عموما در قراردادهای پیمانکاری این میزان معادل </a:t>
            </a:r>
            <a:r>
              <a:rPr lang="en-US" dirty="0"/>
              <a:t>20% </a:t>
            </a:r>
            <a:r>
              <a:rPr lang="ar-SA" dirty="0"/>
              <a:t>مبلغ اولیه پیمان لحاظ </a:t>
            </a:r>
            <a:r>
              <a:rPr lang="ar-SA" dirty="0" smtClean="0"/>
              <a:t>میگردد</a:t>
            </a:r>
            <a:r>
              <a:rPr lang="fa-IR" dirty="0" smtClean="0"/>
              <a:t>.(</a:t>
            </a:r>
            <a:r>
              <a:rPr lang="fa-IR" dirty="0" smtClean="0"/>
              <a:t>طبق ماده 36 شرایط خصوصی پیمان)</a:t>
            </a:r>
            <a:endParaRPr lang="en-US" dirty="0"/>
          </a:p>
        </p:txBody>
      </p:sp>
    </p:spTree>
    <p:extLst>
      <p:ext uri="{BB962C8B-B14F-4D97-AF65-F5344CB8AC3E}">
        <p14:creationId xmlns:p14="http://schemas.microsoft.com/office/powerpoint/2010/main" val="4093733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i="1" dirty="0">
                <a:cs typeface="B Titr" panose="00000700000000000000" pitchFamily="2" charset="-78"/>
              </a:rPr>
              <a:t>تضامین پیش پرداخت</a:t>
            </a:r>
            <a:r>
              <a:rPr lang="en-US" dirty="0"/>
              <a:t/>
            </a:r>
            <a:br>
              <a:rPr lang="en-US" dirty="0"/>
            </a:br>
            <a:endParaRPr lang="en-US" dirty="0"/>
          </a:p>
        </p:txBody>
      </p:sp>
      <p:sp>
        <p:nvSpPr>
          <p:cNvPr id="3" name="Content Placeholder 2"/>
          <p:cNvSpPr>
            <a:spLocks noGrp="1"/>
          </p:cNvSpPr>
          <p:nvPr>
            <p:ph idx="1"/>
          </p:nvPr>
        </p:nvSpPr>
        <p:spPr/>
        <p:txBody>
          <a:bodyPr/>
          <a:lstStyle/>
          <a:p>
            <a:r>
              <a:rPr lang="ar-SA" dirty="0"/>
              <a:t>از آنجا که طبق تعریف ، پیش پرداخت مبلغی است که قبل از تحویل خدمات به پیمانکار پرداخت میگردد</a:t>
            </a:r>
            <a:r>
              <a:rPr lang="en-US" dirty="0"/>
              <a:t/>
            </a:r>
            <a:br>
              <a:rPr lang="en-US" dirty="0"/>
            </a:br>
            <a:r>
              <a:rPr lang="ar-SA" dirty="0"/>
              <a:t>، لذا کارفرمایان پیش از پرداخت پیش پرداخت ، جهت حصول اطمینان از مصرف صحیح آن در راستای اهداف پروژه ، اقدام به اخذ تضمین از پیمانکار مینمایند</a:t>
            </a:r>
            <a:r>
              <a:rPr lang="en-US" dirty="0"/>
              <a:t> .</a:t>
            </a:r>
            <a:br>
              <a:rPr lang="en-US" dirty="0"/>
            </a:br>
            <a:r>
              <a:rPr lang="ar-SA" dirty="0"/>
              <a:t>تضامین معتبر برای اخذ پیش پرداخت عبارتند از</a:t>
            </a:r>
            <a:r>
              <a:rPr lang="en-US" dirty="0"/>
              <a:t> : </a:t>
            </a:r>
          </a:p>
          <a:p>
            <a:endParaRPr lang="en-US" dirty="0"/>
          </a:p>
        </p:txBody>
      </p:sp>
    </p:spTree>
    <p:extLst>
      <p:ext uri="{BB962C8B-B14F-4D97-AF65-F5344CB8AC3E}">
        <p14:creationId xmlns:p14="http://schemas.microsoft.com/office/powerpoint/2010/main" val="20145550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تضامین معتبر برای اخذ پیش پرداخت عبارتند از </a:t>
            </a:r>
            <a:endParaRPr lang="en-US" dirty="0"/>
          </a:p>
        </p:txBody>
      </p:sp>
      <p:sp>
        <p:nvSpPr>
          <p:cNvPr id="3" name="Content Placeholder 2"/>
          <p:cNvSpPr>
            <a:spLocks noGrp="1"/>
          </p:cNvSpPr>
          <p:nvPr>
            <p:ph idx="1"/>
          </p:nvPr>
        </p:nvSpPr>
        <p:spPr/>
        <p:txBody>
          <a:bodyPr>
            <a:normAutofit fontScale="70000" lnSpcReduction="20000"/>
          </a:bodyPr>
          <a:lstStyle/>
          <a:p>
            <a:r>
              <a:rPr lang="en-US" dirty="0"/>
              <a:t> </a:t>
            </a:r>
            <a:r>
              <a:rPr lang="fa-IR" b="1" dirty="0" smtClean="0">
                <a:cs typeface="B Titr" panose="00000700000000000000" pitchFamily="2" charset="-78"/>
              </a:rPr>
              <a:t>1(</a:t>
            </a:r>
            <a:r>
              <a:rPr lang="ar-SA" b="1" dirty="0" smtClean="0">
                <a:cs typeface="B Titr" panose="00000700000000000000" pitchFamily="2" charset="-78"/>
              </a:rPr>
              <a:t>ضمانتنامه </a:t>
            </a:r>
            <a:r>
              <a:rPr lang="ar-SA" b="1" dirty="0">
                <a:cs typeface="B Titr" panose="00000700000000000000" pitchFamily="2" charset="-78"/>
              </a:rPr>
              <a:t>معتبر بانکی</a:t>
            </a:r>
            <a:r>
              <a:rPr lang="en-US" dirty="0"/>
              <a:t> </a:t>
            </a:r>
            <a:br>
              <a:rPr lang="en-US" dirty="0"/>
            </a:br>
            <a:r>
              <a:rPr lang="en-US" dirty="0"/>
              <a:t>2) </a:t>
            </a:r>
            <a:r>
              <a:rPr lang="ar-SA" dirty="0"/>
              <a:t>ضمانت نامه صادر شده از طرف موسسات بیمه گر دارای صلاحیت</a:t>
            </a:r>
            <a:r>
              <a:rPr lang="en-US" dirty="0"/>
              <a:t/>
            </a:r>
            <a:br>
              <a:rPr lang="en-US" dirty="0"/>
            </a:br>
            <a:r>
              <a:rPr lang="en-US" dirty="0"/>
              <a:t>3) </a:t>
            </a:r>
            <a:r>
              <a:rPr lang="ar-SA" dirty="0"/>
              <a:t>گواهی خالص مطالبات قطعی تائید شده قراردادها از سوی دستگاه های اجرایی و ذی حسابان مربوط برای همان دستگاه اجرایی مطابق کاربرگ های پیوست که تایید شده به مهر دفتر هیئت دولت است</a:t>
            </a:r>
            <a:r>
              <a:rPr lang="en-US" dirty="0"/>
              <a:t> .</a:t>
            </a:r>
            <a:br>
              <a:rPr lang="en-US" dirty="0"/>
            </a:br>
            <a:r>
              <a:rPr lang="en-US" dirty="0"/>
              <a:t>4) </a:t>
            </a:r>
            <a:r>
              <a:rPr lang="ar-SA" dirty="0"/>
              <a:t>اوراق مشارکت بی نام تضمین شده بانک ها و دولت با قابلیت بازخرید قبل از سررسید</a:t>
            </a:r>
            <a:r>
              <a:rPr lang="en-US" dirty="0"/>
              <a:t/>
            </a:r>
            <a:br>
              <a:rPr lang="en-US" dirty="0"/>
            </a:br>
            <a:r>
              <a:rPr lang="en-US" dirty="0"/>
              <a:t>5) </a:t>
            </a:r>
            <a:r>
              <a:rPr lang="ar-SA" dirty="0"/>
              <a:t>وثیقه ملکی معادل 85% ارزش کارشناسی رسمی آن</a:t>
            </a:r>
            <a:r>
              <a:rPr lang="en-US" dirty="0"/>
              <a:t/>
            </a:r>
            <a:br>
              <a:rPr lang="en-US" dirty="0"/>
            </a:br>
            <a:r>
              <a:rPr lang="en-US" dirty="0"/>
              <a:t>6) </a:t>
            </a:r>
            <a:r>
              <a:rPr lang="ar-SA" dirty="0"/>
              <a:t>ضمانت نامه های صادره توسط صندوق نوآوری و شکوفایی و صندوق های پژوهش و فناوری غیر دولتی </a:t>
            </a:r>
            <a:endParaRPr lang="en-US" dirty="0"/>
          </a:p>
          <a:p>
            <a:r>
              <a:rPr lang="ar-SA" b="1" dirty="0">
                <a:cs typeface="B Titr" panose="00000700000000000000" pitchFamily="2" charset="-78"/>
              </a:rPr>
              <a:t>البته لازم بذکر است که کارفرما تحت شرایطی می تواند بجای تضامین فوق ، از پیمانکار سفته دریافت نماید . این شرایط عبارتند از</a:t>
            </a:r>
            <a:r>
              <a:rPr lang="en-US" b="1" dirty="0">
                <a:cs typeface="B Titr" panose="00000700000000000000" pitchFamily="2" charset="-78"/>
              </a:rPr>
              <a:t> :</a:t>
            </a:r>
          </a:p>
          <a:p>
            <a:r>
              <a:rPr lang="en-US" b="1" dirty="0"/>
              <a:t>1) </a:t>
            </a:r>
            <a:r>
              <a:rPr lang="ar-SA" b="1" dirty="0"/>
              <a:t>سفته باید با امضای صاحبان امضای مجاز شرکت پیمانکار باشد </a:t>
            </a:r>
            <a:r>
              <a:rPr lang="en-US" b="1" dirty="0"/>
              <a:t>.</a:t>
            </a:r>
            <a:r>
              <a:rPr lang="en-US" dirty="0"/>
              <a:t/>
            </a:r>
            <a:br>
              <a:rPr lang="en-US" dirty="0"/>
            </a:br>
            <a:r>
              <a:rPr lang="en-US" dirty="0"/>
              <a:t>2) </a:t>
            </a:r>
            <a:r>
              <a:rPr lang="fa-IR" dirty="0" smtClean="0"/>
              <a:t>اخذ سفته در مورد حسن اجرای تعهدات و پیش پرداخت ها در موارد استثنائی صرفا با تشخیص و مسئولیت رئیس موسسه یا مقام مجاز ازطرف ایشان امکان پذیر است.</a:t>
            </a:r>
            <a:endParaRPr lang="en-US" dirty="0"/>
          </a:p>
        </p:txBody>
      </p:sp>
    </p:spTree>
    <p:extLst>
      <p:ext uri="{BB962C8B-B14F-4D97-AF65-F5344CB8AC3E}">
        <p14:creationId xmlns:p14="http://schemas.microsoft.com/office/powerpoint/2010/main" val="2740866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نحوه پرداخت و </a:t>
            </a:r>
            <a:r>
              <a:rPr lang="ar-SA" sz="3600" b="1" dirty="0">
                <a:cs typeface="B Titr" panose="00000700000000000000" pitchFamily="2" charset="-78"/>
              </a:rPr>
              <a:t>مستهلک</a:t>
            </a:r>
            <a:r>
              <a:rPr lang="ar-SA" b="1" dirty="0"/>
              <a:t> نمودن پیش پرداخت</a:t>
            </a:r>
            <a:r>
              <a:rPr lang="ar-SA" dirty="0"/>
              <a:t> </a:t>
            </a:r>
            <a:endParaRPr lang="en-US" dirty="0"/>
          </a:p>
        </p:txBody>
      </p:sp>
      <p:sp>
        <p:nvSpPr>
          <p:cNvPr id="3" name="Content Placeholder 2"/>
          <p:cNvSpPr>
            <a:spLocks noGrp="1"/>
          </p:cNvSpPr>
          <p:nvPr>
            <p:ph idx="1"/>
          </p:nvPr>
        </p:nvSpPr>
        <p:spPr/>
        <p:txBody>
          <a:bodyPr>
            <a:normAutofit fontScale="92500"/>
          </a:bodyPr>
          <a:lstStyle/>
          <a:p>
            <a:r>
              <a:rPr lang="ar-SA" dirty="0">
                <a:cs typeface="B Nazanin" panose="00000400000000000000" pitchFamily="2" charset="-78"/>
              </a:rPr>
              <a:t>عموما پیش پرداخت قراردادهای پیمانکاری در سه قسط به شرح ذیل به پیمانکار پرداخت میگردد</a:t>
            </a:r>
            <a:r>
              <a:rPr lang="en-US" dirty="0">
                <a:cs typeface="B Nazanin" panose="00000400000000000000" pitchFamily="2" charset="-78"/>
              </a:rPr>
              <a:t> </a:t>
            </a:r>
            <a:endParaRPr lang="fa-IR" dirty="0" smtClean="0">
              <a:cs typeface="B Nazanin" panose="00000400000000000000" pitchFamily="2" charset="-78"/>
            </a:endParaRPr>
          </a:p>
          <a:p>
            <a:r>
              <a:rPr lang="en-US" dirty="0" smtClean="0">
                <a:cs typeface="B Nazanin" panose="00000400000000000000" pitchFamily="2" charset="-78"/>
              </a:rPr>
              <a:t>:</a:t>
            </a:r>
            <a:r>
              <a:rPr lang="ar-SA" dirty="0">
                <a:cs typeface="B Nazanin" panose="00000400000000000000" pitchFamily="2" charset="-78"/>
              </a:rPr>
              <a:t>مبلغ قسط اول </a:t>
            </a:r>
            <a:r>
              <a:rPr lang="ar-SA" b="1" dirty="0">
                <a:cs typeface="B Nazanin" panose="00000400000000000000" pitchFamily="2" charset="-78"/>
              </a:rPr>
              <a:t>معادل 40% مبلغ کل پیش پرداخت </a:t>
            </a:r>
            <a:r>
              <a:rPr lang="ar-SA" dirty="0">
                <a:cs typeface="B Nazanin" panose="00000400000000000000" pitchFamily="2" charset="-78"/>
              </a:rPr>
              <a:t>پس از </a:t>
            </a:r>
            <a:r>
              <a:rPr lang="ar-SA" b="1" dirty="0">
                <a:cs typeface="B Nazanin" panose="00000400000000000000" pitchFamily="2" charset="-78"/>
              </a:rPr>
              <a:t>تحویل کارگاه </a:t>
            </a:r>
            <a:r>
              <a:rPr lang="ar-SA" dirty="0">
                <a:cs typeface="B Nazanin" panose="00000400000000000000" pitchFamily="2" charset="-78"/>
              </a:rPr>
              <a:t>به حساب پیمانکار منظور میگردد . جهت دریافت قسط اول ، پیمانکار باید پس از ابلاغ صورتجلسه تحویل کارگاه ، نامه درخواست خود را به مشاور ارسال نماید . مشاور درصورت تائید ، مراتب را به اطلاع کارفرما رسانده و پس از تائید ، کارفرما با دریافت تضمین تعیین شده در شرایط خصوصی پیمان ، وجه مربوطه را به حساب پیمانکار واریز </a:t>
            </a:r>
            <a:r>
              <a:rPr lang="ar-SA" dirty="0" smtClean="0">
                <a:cs typeface="B Nazanin" panose="00000400000000000000" pitchFamily="2" charset="-78"/>
              </a:rPr>
              <a:t>مینماید</a:t>
            </a:r>
            <a:r>
              <a:rPr lang="fa-IR" dirty="0" smtClean="0">
                <a:cs typeface="B Nazanin" panose="00000400000000000000" pitchFamily="2" charset="-78"/>
              </a:rPr>
              <a:t>.</a:t>
            </a:r>
            <a:r>
              <a:rPr lang="ar-SA" dirty="0" smtClean="0">
                <a:cs typeface="B Nazanin" panose="00000400000000000000" pitchFamily="2" charset="-78"/>
              </a:rPr>
              <a:t> </a:t>
            </a:r>
            <a:endParaRPr lang="en-US" dirty="0">
              <a:cs typeface="B Nazanin" panose="00000400000000000000" pitchFamily="2" charset="-78"/>
            </a:endParaRPr>
          </a:p>
        </p:txBody>
      </p:sp>
    </p:spTree>
    <p:extLst>
      <p:ext uri="{BB962C8B-B14F-4D97-AF65-F5344CB8AC3E}">
        <p14:creationId xmlns:p14="http://schemas.microsoft.com/office/powerpoint/2010/main" val="1120654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82754"/>
          </a:xfrm>
        </p:spPr>
        <p:txBody>
          <a:bodyPr>
            <a:normAutofit/>
          </a:bodyPr>
          <a:lstStyle/>
          <a:p>
            <a:r>
              <a:rPr lang="en-US" dirty="0">
                <a:cs typeface="B Nazanin" panose="00000400000000000000" pitchFamily="2" charset="-78"/>
              </a:rPr>
              <a:t>- </a:t>
            </a:r>
            <a:r>
              <a:rPr lang="ar-SA" sz="2800" dirty="0">
                <a:cs typeface="B Nazanin" panose="00000400000000000000" pitchFamily="2" charset="-78"/>
              </a:rPr>
              <a:t>قسط دوم </a:t>
            </a:r>
            <a:r>
              <a:rPr lang="ar-SA" sz="2800" b="1" dirty="0">
                <a:cs typeface="B Nazanin" panose="00000400000000000000" pitchFamily="2" charset="-78"/>
              </a:rPr>
              <a:t>معادل 30% مبلغ کل پیش پرداخت </a:t>
            </a:r>
            <a:r>
              <a:rPr lang="ar-SA" sz="2800" dirty="0">
                <a:cs typeface="B Nazanin" panose="00000400000000000000" pitchFamily="2" charset="-78"/>
              </a:rPr>
              <a:t>می باشد که پس از تحویل تجهیز کارگاه که طبق شرایط تعیین ‏شده در اسناد ‏ارجاع کار و قرارداد برای شروع عملیات لازم است به حساب پیمانکار منظور میگردد</a:t>
            </a:r>
            <a:r>
              <a:rPr lang="en-US" sz="2800" dirty="0">
                <a:cs typeface="B Nazanin" panose="00000400000000000000" pitchFamily="2" charset="-78"/>
              </a:rPr>
              <a:t> .</a:t>
            </a:r>
            <a:br>
              <a:rPr lang="en-US" sz="2800" dirty="0">
                <a:cs typeface="B Nazanin" panose="00000400000000000000" pitchFamily="2" charset="-78"/>
              </a:rPr>
            </a:br>
            <a:r>
              <a:rPr lang="ar-SA" sz="2800" dirty="0">
                <a:cs typeface="B Nazanin" panose="00000400000000000000" pitchFamily="2" charset="-78"/>
              </a:rPr>
              <a:t>برای دریافت قسط دوم پیش پرداخت پیمانکار لازم است مطابق موارد مندرج در شرایط خصوصی پیمان اقدام به تجهیز کارگاه نموده و پس از تکمیل تجهیز متناسب ، مراتب را کتبا به اطلاع مهندس مشاور برساند و مانند بند قبل پس از تائید کارفرما با ارائه تضمین ، وجه مربوطه به حساب پیمانکار واریز میگردد</a:t>
            </a:r>
            <a:r>
              <a:rPr lang="en-US" dirty="0">
                <a:cs typeface="B Nazanin" panose="00000400000000000000" pitchFamily="2" charset="-78"/>
              </a:rPr>
              <a:t> </a:t>
            </a:r>
            <a:r>
              <a:rPr lang="en-US" dirty="0"/>
              <a:t>.</a:t>
            </a:r>
          </a:p>
        </p:txBody>
      </p:sp>
    </p:spTree>
    <p:extLst>
      <p:ext uri="{BB962C8B-B14F-4D97-AF65-F5344CB8AC3E}">
        <p14:creationId xmlns:p14="http://schemas.microsoft.com/office/powerpoint/2010/main" val="32343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lstStyle/>
          <a:p>
            <a:r>
              <a:rPr lang="en-US" dirty="0">
                <a:cs typeface="B Nazanin" panose="00000400000000000000" pitchFamily="2" charset="-78"/>
              </a:rPr>
              <a:t>- </a:t>
            </a:r>
            <a:r>
              <a:rPr lang="ar-SA" dirty="0">
                <a:cs typeface="B Nazanin" panose="00000400000000000000" pitchFamily="2" charset="-78"/>
              </a:rPr>
              <a:t>قسط سوم معادل 30% ‏مبلغ پیش پرداخت بوده که ‏پس از انجام 30% مبلغ اولیه پیمان طبق صورت وضعیت های موقت ‏بدون احتساب مصالح پایکار‎‏ ، به حساب پیمانکار منظور میگردد .‏</a:t>
            </a:r>
            <a:r>
              <a:rPr lang="en-US" dirty="0"/>
              <a:t/>
            </a:r>
            <a:br>
              <a:rPr lang="en-US" dirty="0"/>
            </a:br>
            <a:endParaRPr lang="en-US" dirty="0"/>
          </a:p>
        </p:txBody>
      </p:sp>
    </p:spTree>
    <p:extLst>
      <p:ext uri="{BB962C8B-B14F-4D97-AF65-F5344CB8AC3E}">
        <p14:creationId xmlns:p14="http://schemas.microsoft.com/office/powerpoint/2010/main" val="14579628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a:bodyPr>
          <a:lstStyle/>
          <a:p>
            <a:r>
              <a:rPr lang="ar-SA" sz="3000" dirty="0"/>
              <a:t>پس از واریز پیش پرداخت ، وجه آن بصورت مستمر از صورت وضعیت های کارکرد موقت پیمانکار کسر میگردد . بدین صورت که پس از واریز اقساط اول و دوم (معادل هفتاد درصد پیش پرداخت) نسبت ‏مبلغ کل ‏پیش پرداخت به مبلغ اولیه پیمان از مبلغ ناخالص تمام صورت وضعیت های موقت (</a:t>
            </a:r>
            <a:r>
              <a:rPr lang="ar-SA" sz="3000" b="1" dirty="0"/>
              <a:t>به ‏استثنای تعدیل، ‏مابه التفاوت نرخ مصالح و پرداخت های مشابه) </a:t>
            </a:r>
            <a:r>
              <a:rPr lang="ar-SA" sz="3000" dirty="0"/>
              <a:t>کسر می شود و بعد از واریز قسط ‏سوم، معادل یکصد و ‏چهارده درصد نسبت کل پیش پرداخت به مبلغ اولیه پیمان از صورت ‏وضعیت ها کسر می شود به نحوی ‏که مبلغ پیش پرداخت تا آخرین صورت وضعیت موقت ‏مستهلک شود‎‏</a:t>
            </a:r>
            <a:endParaRPr lang="en-US" sz="3000" dirty="0"/>
          </a:p>
        </p:txBody>
      </p:sp>
    </p:spTree>
    <p:extLst>
      <p:ext uri="{BB962C8B-B14F-4D97-AF65-F5344CB8AC3E}">
        <p14:creationId xmlns:p14="http://schemas.microsoft.com/office/powerpoint/2010/main" val="29105610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 تشکر از توجه شما همکاران</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77723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شرایط عمومی پیمان</a:t>
            </a:r>
            <a:r>
              <a:rPr lang="en-US" dirty="0"/>
              <a:t/>
            </a:r>
            <a:br>
              <a:rPr lang="en-US" dirty="0"/>
            </a:br>
            <a:endParaRPr lang="en-US" dirty="0"/>
          </a:p>
        </p:txBody>
      </p:sp>
      <p:sp>
        <p:nvSpPr>
          <p:cNvPr id="3" name="Content Placeholder 2"/>
          <p:cNvSpPr>
            <a:spLocks noGrp="1"/>
          </p:cNvSpPr>
          <p:nvPr>
            <p:ph sz="half" idx="1"/>
          </p:nvPr>
        </p:nvSpPr>
        <p:spPr/>
        <p:txBody>
          <a:bodyPr/>
          <a:lstStyle/>
          <a:p>
            <a:r>
              <a:rPr lang="ar-SA" dirty="0"/>
              <a:t>این یک شرط کلی بوده و در تمامی قراردادهای پیمانکاری لازم الاجرا است و در مورد امضاء پیمان توسط طرفین توضیح این نکته ضروری است که اگر صفحه آخرشرایط عمومی پیمان در محل تعیین شده توسط نمایندگان مجاز دو طرف پیمان مهر و امضاء شود کافی است</a:t>
            </a:r>
            <a:r>
              <a:rPr lang="en-US" dirty="0"/>
              <a:t>.</a:t>
            </a:r>
          </a:p>
          <a:p>
            <a:endParaRPr lang="en-US" dirty="0"/>
          </a:p>
        </p:txBody>
      </p:sp>
      <p:sp>
        <p:nvSpPr>
          <p:cNvPr id="4" name="Content Placeholder 3"/>
          <p:cNvSpPr>
            <a:spLocks noGrp="1"/>
          </p:cNvSpPr>
          <p:nvPr>
            <p:ph sz="half" idx="2"/>
          </p:nvPr>
        </p:nvSpPr>
        <p:spPr/>
        <p:txBody>
          <a:bodyPr/>
          <a:lstStyle/>
          <a:p>
            <a:r>
              <a:rPr lang="ar-SA" dirty="0">
                <a:cs typeface="B Nazanin" panose="00000400000000000000" pitchFamily="2" charset="-78"/>
              </a:rPr>
              <a:t>شرایط </a:t>
            </a:r>
            <a:r>
              <a:rPr lang="ar-SA" dirty="0" smtClean="0">
                <a:cs typeface="B Nazanin" panose="00000400000000000000" pitchFamily="2" charset="-78"/>
              </a:rPr>
              <a:t>عموم</a:t>
            </a:r>
            <a:r>
              <a:rPr lang="fa-IR" dirty="0" smtClean="0">
                <a:cs typeface="B Nazanin" panose="00000400000000000000" pitchFamily="2" charset="-78"/>
              </a:rPr>
              <a:t>ی</a:t>
            </a:r>
            <a:r>
              <a:rPr lang="ar-SA" dirty="0" smtClean="0">
                <a:cs typeface="B Nazanin" panose="00000400000000000000" pitchFamily="2" charset="-78"/>
              </a:rPr>
              <a:t> </a:t>
            </a:r>
            <a:r>
              <a:rPr lang="ar-SA" dirty="0">
                <a:cs typeface="B Nazanin" panose="00000400000000000000" pitchFamily="2" charset="-78"/>
              </a:rPr>
              <a:t>پیمان شرایطی است که اصول کلی حاکم بر پیمان را تعیین می نماید و تعهدات و التزامات مندرج در آن غیر قابل تغییر و در تمامی قراردادهای پیمانکاری جنبه عام </a:t>
            </a:r>
            <a:r>
              <a:rPr lang="ar-SA" dirty="0" smtClean="0">
                <a:cs typeface="B Nazanin" panose="00000400000000000000" pitchFamily="2" charset="-78"/>
              </a:rPr>
              <a:t>دارد</a:t>
            </a:r>
            <a:r>
              <a:rPr lang="fa-IR" dirty="0" smtClean="0">
                <a:cs typeface="B Nazanin" panose="00000400000000000000" pitchFamily="2" charset="-78"/>
              </a:rPr>
              <a:t>.</a:t>
            </a:r>
            <a:endParaRPr lang="en-US" dirty="0">
              <a:cs typeface="B Nazanin" panose="00000400000000000000" pitchFamily="2" charset="-78"/>
            </a:endParaRPr>
          </a:p>
        </p:txBody>
      </p:sp>
    </p:spTree>
    <p:extLst>
      <p:ext uri="{BB962C8B-B14F-4D97-AF65-F5344CB8AC3E}">
        <p14:creationId xmlns:p14="http://schemas.microsoft.com/office/powerpoint/2010/main" val="3640951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شرایط خصوصی پیمان</a:t>
            </a:r>
            <a:r>
              <a:rPr lang="en-US" dirty="0"/>
              <a:t/>
            </a:r>
            <a:br>
              <a:rPr lang="en-US" dirty="0"/>
            </a:br>
            <a:endParaRPr lang="en-US" dirty="0"/>
          </a:p>
        </p:txBody>
      </p:sp>
      <p:sp>
        <p:nvSpPr>
          <p:cNvPr id="3" name="Content Placeholder 2"/>
          <p:cNvSpPr>
            <a:spLocks noGrp="1"/>
          </p:cNvSpPr>
          <p:nvPr>
            <p:ph sz="half" idx="1"/>
          </p:nvPr>
        </p:nvSpPr>
        <p:spPr>
          <a:xfrm>
            <a:off x="457200" y="1484784"/>
            <a:ext cx="4114800" cy="4641379"/>
          </a:xfrm>
        </p:spPr>
        <p:txBody>
          <a:bodyPr>
            <a:normAutofit lnSpcReduction="10000"/>
          </a:bodyPr>
          <a:lstStyle/>
          <a:p>
            <a:r>
              <a:rPr lang="ar-SA" dirty="0">
                <a:cs typeface="B Nazanin" panose="00000400000000000000" pitchFamily="2" charset="-78"/>
              </a:rPr>
              <a:t>بدنبال ابلاغ به برنده مناقصه توسط کارفرما اقدام به تنظیم قرارداد مربوطه میشود و دفترچه پیمان که حاوی ضرایب و سایر مشخصات مربوط به پیمان می باشد توسط نمایندگان دستگاه اجرایی و پیمانکار مهر و امضاءمیگردد، سپس یک نسخه از قرارداد جهت تائید صحت ارجاع کار به سازمان مدیریت و برنامه ریزی ارسال میشود</a:t>
            </a:r>
            <a:r>
              <a:rPr lang="en-US" dirty="0">
                <a:cs typeface="B Nazanin" panose="00000400000000000000" pitchFamily="2" charset="-78"/>
              </a:rPr>
              <a:t>.</a:t>
            </a:r>
          </a:p>
          <a:p>
            <a:endParaRPr lang="en-US" dirty="0"/>
          </a:p>
        </p:txBody>
      </p:sp>
      <p:sp>
        <p:nvSpPr>
          <p:cNvPr id="4" name="Content Placeholder 3"/>
          <p:cNvSpPr>
            <a:spLocks noGrp="1"/>
          </p:cNvSpPr>
          <p:nvPr>
            <p:ph sz="half" idx="2"/>
          </p:nvPr>
        </p:nvSpPr>
        <p:spPr/>
        <p:txBody>
          <a:bodyPr>
            <a:normAutofit lnSpcReduction="10000"/>
          </a:bodyPr>
          <a:lstStyle/>
          <a:p>
            <a:pPr>
              <a:lnSpc>
                <a:spcPct val="150000"/>
              </a:lnSpc>
            </a:pPr>
            <a:r>
              <a:rPr lang="ar-SA" dirty="0">
                <a:cs typeface="B Nazanin" panose="00000400000000000000" pitchFamily="2" charset="-78"/>
              </a:rPr>
              <a:t>شرایط خصوصی پیمان عبارتست از تعهدات </a:t>
            </a:r>
            <a:r>
              <a:rPr lang="ar-SA" dirty="0" smtClean="0">
                <a:cs typeface="B Nazanin" panose="00000400000000000000" pitchFamily="2" charset="-78"/>
              </a:rPr>
              <a:t>که </a:t>
            </a:r>
            <a:r>
              <a:rPr lang="ar-SA" dirty="0">
                <a:cs typeface="B Nazanin" panose="00000400000000000000" pitchFamily="2" charset="-78"/>
              </a:rPr>
              <a:t>با توجه به شرایط عمومی و متناسب با وضعیت و ماهیت هر یک از انواع قراردادهای پیمانکاری در </a:t>
            </a:r>
            <a:r>
              <a:rPr lang="ar-SA" b="1" dirty="0">
                <a:cs typeface="B Nazanin" panose="00000400000000000000" pitchFamily="2" charset="-78"/>
              </a:rPr>
              <a:t>محدوده تعیین شده </a:t>
            </a:r>
            <a:r>
              <a:rPr lang="ar-SA" dirty="0">
                <a:cs typeface="B Nazanin" panose="00000400000000000000" pitchFamily="2" charset="-78"/>
              </a:rPr>
              <a:t>تغییر می کند</a:t>
            </a:r>
            <a:r>
              <a:rPr lang="en-US" dirty="0">
                <a:cs typeface="B Nazanin" panose="00000400000000000000" pitchFamily="2" charset="-78"/>
              </a:rPr>
              <a:t>.</a:t>
            </a:r>
          </a:p>
          <a:p>
            <a:endParaRPr lang="en-US" dirty="0"/>
          </a:p>
        </p:txBody>
      </p:sp>
    </p:spTree>
    <p:extLst>
      <p:ext uri="{BB962C8B-B14F-4D97-AF65-F5344CB8AC3E}">
        <p14:creationId xmlns:p14="http://schemas.microsoft.com/office/powerpoint/2010/main" val="208778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368151"/>
          </a:xfrm>
        </p:spPr>
        <p:txBody>
          <a:bodyPr>
            <a:normAutofit fontScale="90000"/>
          </a:bodyPr>
          <a:lstStyle/>
          <a:p>
            <a:pPr>
              <a:lnSpc>
                <a:spcPct val="150000"/>
              </a:lnSpc>
            </a:pPr>
            <a:r>
              <a:rPr lang="fa-IR" sz="2000" b="1" dirty="0" smtClean="0">
                <a:cs typeface="B Titr" panose="00000700000000000000" pitchFamily="2" charset="-78"/>
              </a:rPr>
              <a:t/>
            </a:r>
            <a:br>
              <a:rPr lang="fa-IR" sz="2000" b="1" dirty="0" smtClean="0">
                <a:cs typeface="B Titr" panose="00000700000000000000" pitchFamily="2" charset="-78"/>
              </a:rPr>
            </a:br>
            <a:r>
              <a:rPr lang="ar-SA" sz="2000" b="1" dirty="0" smtClean="0">
                <a:cs typeface="B Titr" panose="00000700000000000000" pitchFamily="2" charset="-78"/>
              </a:rPr>
              <a:t>قرارداد </a:t>
            </a:r>
            <a:r>
              <a:rPr lang="ar-SA" sz="2000" b="1" dirty="0">
                <a:cs typeface="B Titr" panose="00000700000000000000" pitchFamily="2" charset="-78"/>
              </a:rPr>
              <a:t>فوق الذکر به </a:t>
            </a:r>
            <a:r>
              <a:rPr lang="fa-IR" sz="2000" b="1" dirty="0" smtClean="0">
                <a:cs typeface="B Titr" panose="00000700000000000000" pitchFamily="2" charset="-78"/>
              </a:rPr>
              <a:t>امور مالی</a:t>
            </a:r>
            <a:r>
              <a:rPr lang="ar-SA" sz="2000" b="1" dirty="0" smtClean="0">
                <a:cs typeface="B Titr" panose="00000700000000000000" pitchFamily="2" charset="-78"/>
              </a:rPr>
              <a:t> </a:t>
            </a:r>
            <a:r>
              <a:rPr lang="ar-SA" sz="2000" b="1" dirty="0">
                <a:cs typeface="B Titr" panose="00000700000000000000" pitchFamily="2" charset="-78"/>
              </a:rPr>
              <a:t>ارسال میگردد که شرایط و مدارک لازم برای پذیرش قرارداد از سوی </a:t>
            </a:r>
            <a:r>
              <a:rPr lang="fa-IR" sz="2000" b="1" dirty="0" smtClean="0">
                <a:cs typeface="B Titr" panose="00000700000000000000" pitchFamily="2" charset="-78"/>
              </a:rPr>
              <a:t>امور مالی </a:t>
            </a:r>
            <a:r>
              <a:rPr lang="ar-SA" sz="2000" b="1" dirty="0" smtClean="0">
                <a:cs typeface="B Titr" panose="00000700000000000000" pitchFamily="2" charset="-78"/>
              </a:rPr>
              <a:t> </a:t>
            </a:r>
            <a:r>
              <a:rPr lang="ar-SA" sz="2000" b="1" dirty="0">
                <a:cs typeface="B Titr" panose="00000700000000000000" pitchFamily="2" charset="-78"/>
              </a:rPr>
              <a:t>به شرح زیر خواهد بود</a:t>
            </a:r>
            <a:r>
              <a:rPr lang="en-US" sz="2000" b="1" dirty="0">
                <a:cs typeface="B Titr" panose="00000700000000000000" pitchFamily="2" charset="-78"/>
              </a:rPr>
              <a:t> :</a:t>
            </a:r>
            <a:r>
              <a:rPr lang="en-US" dirty="0"/>
              <a:t/>
            </a:r>
            <a:br>
              <a:rPr lang="en-US" dirty="0"/>
            </a:br>
            <a:endParaRPr lang="en-US" dirty="0"/>
          </a:p>
        </p:txBody>
      </p:sp>
      <p:sp>
        <p:nvSpPr>
          <p:cNvPr id="3" name="Subtitle 2"/>
          <p:cNvSpPr>
            <a:spLocks noGrp="1"/>
          </p:cNvSpPr>
          <p:nvPr>
            <p:ph type="subTitle" idx="1"/>
          </p:nvPr>
        </p:nvSpPr>
        <p:spPr>
          <a:xfrm>
            <a:off x="1371600" y="1340768"/>
            <a:ext cx="6400800" cy="4320480"/>
          </a:xfrm>
        </p:spPr>
        <p:txBody>
          <a:bodyPr>
            <a:noAutofit/>
          </a:bodyPr>
          <a:lstStyle/>
          <a:p>
            <a:pPr lvl="0" algn="r"/>
            <a:endParaRPr lang="en-US" sz="1800" b="1" dirty="0"/>
          </a:p>
          <a:p>
            <a:pPr lvl="0" algn="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1-</a:t>
            </a:r>
            <a:r>
              <a:rPr lang="ar-SA" sz="1800" b="1" dirty="0" smtClean="0">
                <a:solidFill>
                  <a:schemeClr val="tx1"/>
                </a:solidFill>
                <a:effectLst>
                  <a:outerShdw blurRad="38100" dist="38100" dir="2700000" algn="tl">
                    <a:srgbClr val="000000">
                      <a:alpha val="43137"/>
                    </a:srgbClr>
                  </a:outerShdw>
                </a:effectLst>
                <a:cs typeface="B Titr" panose="00000700000000000000" pitchFamily="2" charset="-78"/>
              </a:rPr>
              <a:t>تصویر </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برآورد مالی</a:t>
            </a:r>
            <a:endParaRPr lang="en-US" sz="1800" b="1" dirty="0">
              <a:solidFill>
                <a:schemeClr val="tx1"/>
              </a:solidFill>
              <a:effectLst>
                <a:outerShdw blurRad="38100" dist="38100" dir="2700000" algn="tl">
                  <a:srgbClr val="000000">
                    <a:alpha val="43137"/>
                  </a:srgbClr>
                </a:outerShdw>
              </a:effectLst>
              <a:cs typeface="B Titr" panose="00000700000000000000" pitchFamily="2" charset="-78"/>
            </a:endParaRPr>
          </a:p>
          <a:p>
            <a:pPr lvl="0" algn="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2-</a:t>
            </a:r>
            <a:r>
              <a:rPr lang="ar-SA" sz="1800" b="1" dirty="0" smtClean="0">
                <a:solidFill>
                  <a:schemeClr val="tx1"/>
                </a:solidFill>
                <a:effectLst>
                  <a:outerShdw blurRad="38100" dist="38100" dir="2700000" algn="tl">
                    <a:srgbClr val="000000">
                      <a:alpha val="43137"/>
                    </a:srgbClr>
                  </a:outerShdw>
                </a:effectLst>
                <a:cs typeface="B Titr" panose="00000700000000000000" pitchFamily="2" charset="-78"/>
              </a:rPr>
              <a:t>تصویر </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صورتجلسه مناقصه یا ترک تشریفات مناقصه موضوع ماده </a:t>
            </a:r>
            <a:r>
              <a:rPr lang="fa-IR" sz="1800" b="1" dirty="0">
                <a:solidFill>
                  <a:schemeClr val="tx1"/>
                </a:solidFill>
                <a:effectLst>
                  <a:outerShdw blurRad="38100" dist="38100" dir="2700000" algn="tl">
                    <a:srgbClr val="000000">
                      <a:alpha val="43137"/>
                    </a:srgbClr>
                  </a:outerShdw>
                </a:effectLst>
                <a:cs typeface="B Titr" panose="00000700000000000000" pitchFamily="2" charset="-78"/>
              </a:rPr>
              <a:t>۶۶</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 آئین نامه مالی و معاملاتی دانشگاهها و ماده </a:t>
            </a:r>
            <a:r>
              <a:rPr lang="fa-IR" sz="1800" b="1" dirty="0">
                <a:solidFill>
                  <a:schemeClr val="tx1"/>
                </a:solidFill>
                <a:effectLst>
                  <a:outerShdw blurRad="38100" dist="38100" dir="2700000" algn="tl">
                    <a:srgbClr val="000000">
                      <a:alpha val="43137"/>
                    </a:srgbClr>
                  </a:outerShdw>
                </a:effectLst>
                <a:cs typeface="B Titr" panose="00000700000000000000" pitchFamily="2" charset="-78"/>
              </a:rPr>
              <a:t>۸۳</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 قانون محاسبات عمومی کشور</a:t>
            </a:r>
            <a:endParaRPr lang="en-US" sz="1800" b="1" dirty="0">
              <a:solidFill>
                <a:schemeClr val="tx1"/>
              </a:solidFill>
              <a:effectLst>
                <a:outerShdw blurRad="38100" dist="38100" dir="2700000" algn="tl">
                  <a:srgbClr val="000000">
                    <a:alpha val="43137"/>
                  </a:srgbClr>
                </a:outerShdw>
              </a:effectLst>
              <a:cs typeface="B Titr" panose="00000700000000000000" pitchFamily="2" charset="-78"/>
            </a:endParaRPr>
          </a:p>
          <a:p>
            <a:pPr lvl="0" algn="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3-</a:t>
            </a:r>
            <a:r>
              <a:rPr lang="ar-SA" sz="1800" b="1" dirty="0" smtClean="0">
                <a:solidFill>
                  <a:schemeClr val="tx1"/>
                </a:solidFill>
                <a:effectLst>
                  <a:outerShdw blurRad="38100" dist="38100" dir="2700000" algn="tl">
                    <a:srgbClr val="000000">
                      <a:alpha val="43137"/>
                    </a:srgbClr>
                  </a:outerShdw>
                </a:effectLst>
                <a:cs typeface="B Titr" panose="00000700000000000000" pitchFamily="2" charset="-78"/>
              </a:rPr>
              <a:t>دفترچه </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پیمان</a:t>
            </a:r>
            <a:endParaRPr lang="en-US" sz="1800" b="1" dirty="0">
              <a:solidFill>
                <a:schemeClr val="tx1"/>
              </a:solidFill>
              <a:effectLst>
                <a:outerShdw blurRad="38100" dist="38100" dir="2700000" algn="tl">
                  <a:srgbClr val="000000">
                    <a:alpha val="43137"/>
                  </a:srgbClr>
                </a:outerShdw>
              </a:effectLst>
              <a:cs typeface="B Titr" panose="00000700000000000000" pitchFamily="2" charset="-78"/>
            </a:endParaRPr>
          </a:p>
          <a:p>
            <a:pPr lvl="0" algn="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4-</a:t>
            </a:r>
            <a:r>
              <a:rPr lang="ar-SA" sz="1800" b="1" dirty="0" smtClean="0">
                <a:solidFill>
                  <a:schemeClr val="tx1"/>
                </a:solidFill>
                <a:effectLst>
                  <a:outerShdw blurRad="38100" dist="38100" dir="2700000" algn="tl">
                    <a:srgbClr val="000000">
                      <a:alpha val="43137"/>
                    </a:srgbClr>
                  </a:outerShdw>
                </a:effectLst>
                <a:cs typeface="B Titr" panose="00000700000000000000" pitchFamily="2" charset="-78"/>
              </a:rPr>
              <a:t>تصویر </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ضمانتنامه بانکی حسن اجرای تعهدات یا تصویر فیش واریزی نقدی به حساب سپرده دستگاه اجرایی با قید شماره سند حسابداری آن</a:t>
            </a:r>
            <a:endParaRPr lang="en-US" sz="1800" b="1" dirty="0">
              <a:solidFill>
                <a:schemeClr val="tx1"/>
              </a:solidFill>
              <a:effectLst>
                <a:outerShdw blurRad="38100" dist="38100" dir="2700000" algn="tl">
                  <a:srgbClr val="000000">
                    <a:alpha val="43137"/>
                  </a:srgbClr>
                </a:outerShdw>
              </a:effectLst>
              <a:cs typeface="B Titr" panose="00000700000000000000" pitchFamily="2" charset="-78"/>
            </a:endParaRPr>
          </a:p>
          <a:p>
            <a:pPr algn="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5-</a:t>
            </a:r>
            <a:r>
              <a:rPr lang="ar-SA" sz="1800" b="1" dirty="0" smtClean="0">
                <a:solidFill>
                  <a:schemeClr val="tx1"/>
                </a:solidFill>
                <a:effectLst>
                  <a:outerShdw blurRad="38100" dist="38100" dir="2700000" algn="tl">
                    <a:srgbClr val="000000">
                      <a:alpha val="43137"/>
                    </a:srgbClr>
                  </a:outerShdw>
                </a:effectLst>
                <a:cs typeface="B Titr" panose="00000700000000000000" pitchFamily="2" charset="-78"/>
              </a:rPr>
              <a:t>برای پلوسهای </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بالای </a:t>
            </a:r>
            <a:r>
              <a:rPr lang="fa-IR" sz="1800" b="1" dirty="0">
                <a:solidFill>
                  <a:schemeClr val="tx1"/>
                </a:solidFill>
                <a:effectLst>
                  <a:outerShdw blurRad="38100" dist="38100" dir="2700000" algn="tl">
                    <a:srgbClr val="000000">
                      <a:alpha val="43137"/>
                    </a:srgbClr>
                  </a:outerShdw>
                </a:effectLst>
                <a:cs typeface="B Titr" panose="00000700000000000000" pitchFamily="2" charset="-78"/>
              </a:rPr>
              <a:t>۱۰٪</a:t>
            </a:r>
            <a:r>
              <a:rPr lang="ar-SA" sz="1800" b="1" dirty="0">
                <a:solidFill>
                  <a:schemeClr val="tx1"/>
                </a:solidFill>
                <a:effectLst>
                  <a:outerShdw blurRad="38100" dist="38100" dir="2700000" algn="tl">
                    <a:srgbClr val="000000">
                      <a:alpha val="43137"/>
                    </a:srgbClr>
                  </a:outerShdw>
                </a:effectLst>
                <a:cs typeface="B Titr" panose="00000700000000000000" pitchFamily="2" charset="-78"/>
              </a:rPr>
              <a:t> در پروژه های استانی تائیدیه </a:t>
            </a: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کمیته</a:t>
            </a:r>
            <a:r>
              <a:rPr lang="ar-SA" sz="1800" b="1" dirty="0" smtClean="0">
                <a:solidFill>
                  <a:schemeClr val="tx1"/>
                </a:solidFill>
                <a:effectLst>
                  <a:outerShdw blurRad="38100" dist="38100" dir="2700000" algn="tl">
                    <a:srgbClr val="000000">
                      <a:alpha val="43137"/>
                    </a:srgbClr>
                  </a:outerShdw>
                </a:effectLst>
                <a:cs typeface="B Titr" panose="00000700000000000000" pitchFamily="2" charset="-78"/>
              </a:rPr>
              <a:t> فنی</a:t>
            </a: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 و بازرگانی دانشگاه</a:t>
            </a:r>
            <a:r>
              <a:rPr lang="ar-SA" sz="1800" b="1" dirty="0" smtClean="0">
                <a:solidFill>
                  <a:schemeClr val="tx1"/>
                </a:solidFill>
                <a:effectLst>
                  <a:outerShdw blurRad="38100" dist="38100" dir="2700000" algn="tl">
                    <a:srgbClr val="000000">
                      <a:alpha val="43137"/>
                    </a:srgbClr>
                  </a:outerShdw>
                </a:effectLst>
                <a:cs typeface="B Titr" panose="00000700000000000000" pitchFamily="2" charset="-78"/>
              </a:rPr>
              <a:t> نیاز است</a:t>
            </a:r>
            <a:r>
              <a:rPr lang="fa-IR" sz="1800" b="1" dirty="0" smtClean="0">
                <a:solidFill>
                  <a:schemeClr val="tx1"/>
                </a:solidFill>
                <a:effectLst>
                  <a:outerShdw blurRad="38100" dist="38100" dir="2700000" algn="tl">
                    <a:srgbClr val="000000">
                      <a:alpha val="43137"/>
                    </a:srgbClr>
                  </a:outerShdw>
                </a:effectLst>
                <a:cs typeface="B Titr" panose="00000700000000000000" pitchFamily="2" charset="-78"/>
              </a:rPr>
              <a:t>.</a:t>
            </a:r>
            <a:endParaRPr lang="en-US" sz="1800" b="1" dirty="0">
              <a:solidFill>
                <a:schemeClr val="tx1"/>
              </a:solidFill>
              <a:effectLst>
                <a:outerShdw blurRad="38100" dist="38100" dir="2700000" algn="tl">
                  <a:srgbClr val="000000">
                    <a:alpha val="43137"/>
                  </a:srgbClr>
                </a:outerShdw>
              </a:effectLst>
              <a:cs typeface="B Titr" panose="00000700000000000000" pitchFamily="2" charset="-78"/>
            </a:endParaRPr>
          </a:p>
        </p:txBody>
      </p:sp>
    </p:spTree>
    <p:extLst>
      <p:ext uri="{BB962C8B-B14F-4D97-AF65-F5344CB8AC3E}">
        <p14:creationId xmlns:p14="http://schemas.microsoft.com/office/powerpoint/2010/main" val="2718918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500" dirty="0" smtClean="0">
                <a:cs typeface="B Titr" panose="00000700000000000000" pitchFamily="2" charset="-78"/>
              </a:rPr>
              <a:t>مدارک لازم و ترتیب تنظیم اسناد پروژه های عمرانی(صورت وضعیت)</a:t>
            </a:r>
            <a:endParaRPr lang="en-US" sz="2500" dirty="0">
              <a:cs typeface="B Titr" panose="00000700000000000000" pitchFamily="2" charset="-78"/>
            </a:endParaRPr>
          </a:p>
        </p:txBody>
      </p:sp>
      <p:sp>
        <p:nvSpPr>
          <p:cNvPr id="3" name="Content Placeholder 2"/>
          <p:cNvSpPr>
            <a:spLocks noGrp="1"/>
          </p:cNvSpPr>
          <p:nvPr>
            <p:ph idx="1"/>
          </p:nvPr>
        </p:nvSpPr>
        <p:spPr/>
        <p:txBody>
          <a:bodyPr>
            <a:normAutofit fontScale="92500" lnSpcReduction="10000"/>
          </a:bodyPr>
          <a:lstStyle/>
          <a:p>
            <a:pPr lvl="0"/>
            <a:r>
              <a:rPr lang="ar-SA" b="1" dirty="0" smtClean="0">
                <a:cs typeface="B Nazanin" panose="00000400000000000000" pitchFamily="2" charset="-78"/>
              </a:rPr>
              <a:t>فرمهای </a:t>
            </a:r>
            <a:r>
              <a:rPr lang="ar-SA" b="1" dirty="0">
                <a:cs typeface="B Nazanin" panose="00000400000000000000" pitchFamily="2" charset="-78"/>
              </a:rPr>
              <a:t>تائیدیه و خلاصه وضعیت</a:t>
            </a:r>
            <a:endParaRPr lang="en-US" b="1" dirty="0">
              <a:cs typeface="B Nazanin" panose="00000400000000000000" pitchFamily="2" charset="-78"/>
            </a:endParaRPr>
          </a:p>
          <a:p>
            <a:pPr lvl="0"/>
            <a:r>
              <a:rPr lang="ar-SA" b="1" dirty="0">
                <a:cs typeface="B Nazanin" panose="00000400000000000000" pitchFamily="2" charset="-78"/>
              </a:rPr>
              <a:t>نامه تائیدیه کارکرد پیمانکار توسط مشاور در مورد پروژه هایی که دارای مهندس مشاور می باشند</a:t>
            </a:r>
            <a:r>
              <a:rPr lang="en-US" b="1" dirty="0">
                <a:cs typeface="B Nazanin" panose="00000400000000000000" pitchFamily="2" charset="-78"/>
              </a:rPr>
              <a:t> .</a:t>
            </a:r>
          </a:p>
          <a:p>
            <a:pPr lvl="0"/>
            <a:r>
              <a:rPr lang="ar-SA" b="1" dirty="0">
                <a:cs typeface="B Nazanin" panose="00000400000000000000" pitchFamily="2" charset="-78"/>
              </a:rPr>
              <a:t>صورت ریالی</a:t>
            </a:r>
            <a:endParaRPr lang="en-US" b="1" dirty="0">
              <a:cs typeface="B Nazanin" panose="00000400000000000000" pitchFamily="2" charset="-78"/>
            </a:endParaRPr>
          </a:p>
          <a:p>
            <a:pPr lvl="0"/>
            <a:r>
              <a:rPr lang="ar-SA" b="1" dirty="0">
                <a:cs typeface="B Nazanin" panose="00000400000000000000" pitchFamily="2" charset="-78"/>
              </a:rPr>
              <a:t>صورت متره</a:t>
            </a:r>
            <a:endParaRPr lang="en-US" b="1" dirty="0">
              <a:cs typeface="B Nazanin" panose="00000400000000000000" pitchFamily="2" charset="-78"/>
            </a:endParaRPr>
          </a:p>
          <a:p>
            <a:pPr lvl="0"/>
            <a:r>
              <a:rPr lang="ar-SA" b="1" dirty="0">
                <a:cs typeface="B Nazanin" panose="00000400000000000000" pitchFamily="2" charset="-78"/>
              </a:rPr>
              <a:t>مفاصا های مربوطه</a:t>
            </a:r>
            <a:endParaRPr lang="en-US" b="1" dirty="0">
              <a:cs typeface="B Nazanin" panose="00000400000000000000" pitchFamily="2" charset="-78"/>
            </a:endParaRPr>
          </a:p>
          <a:p>
            <a:pPr lvl="0"/>
            <a:r>
              <a:rPr lang="ar-SA" b="1" dirty="0">
                <a:cs typeface="B Nazanin" panose="00000400000000000000" pitchFamily="2" charset="-78"/>
              </a:rPr>
              <a:t>تائیدیه صحت ارجاع کار به پیمانکار</a:t>
            </a:r>
            <a:endParaRPr lang="en-US" b="1" dirty="0">
              <a:cs typeface="B Nazanin" panose="00000400000000000000" pitchFamily="2" charset="-78"/>
            </a:endParaRPr>
          </a:p>
          <a:p>
            <a:pPr lvl="0"/>
            <a:r>
              <a:rPr lang="ar-SA" b="1" dirty="0">
                <a:cs typeface="B Nazanin" panose="00000400000000000000" pitchFamily="2" charset="-78"/>
              </a:rPr>
              <a:t>تصویر صفحات مربوط به موافقتنامه پیمان</a:t>
            </a:r>
            <a:endParaRPr lang="en-US" b="1" dirty="0">
              <a:cs typeface="B Nazanin" panose="00000400000000000000" pitchFamily="2" charset="-78"/>
            </a:endParaRPr>
          </a:p>
          <a:p>
            <a:r>
              <a:rPr lang="ar-SA" b="1" dirty="0">
                <a:cs typeface="B Nazanin" panose="00000400000000000000" pitchFamily="2" charset="-78"/>
              </a:rPr>
              <a:t>تصویر صورتجلسه مناقصه یا ترک تشریفات مناقصه</a:t>
            </a:r>
            <a:endParaRPr lang="en-US" sz="3000" b="1" dirty="0">
              <a:cs typeface="B Nazanin" panose="00000400000000000000" pitchFamily="2" charset="-78"/>
            </a:endParaRPr>
          </a:p>
        </p:txBody>
      </p:sp>
    </p:spTree>
    <p:extLst>
      <p:ext uri="{BB962C8B-B14F-4D97-AF65-F5344CB8AC3E}">
        <p14:creationId xmlns:p14="http://schemas.microsoft.com/office/powerpoint/2010/main" val="2668437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cs typeface="B Titr" panose="00000700000000000000" pitchFamily="2" charset="-78"/>
              </a:rPr>
              <a:t/>
            </a:r>
            <a:br>
              <a:rPr lang="fa-IR" b="1" dirty="0" smtClean="0">
                <a:cs typeface="B Titr" panose="00000700000000000000" pitchFamily="2" charset="-78"/>
              </a:rPr>
            </a:br>
            <a:r>
              <a:rPr lang="ar-SA" b="1" dirty="0" smtClean="0">
                <a:cs typeface="B Titr" panose="00000700000000000000" pitchFamily="2" charset="-78"/>
              </a:rPr>
              <a:t>فرمهای </a:t>
            </a:r>
            <a:r>
              <a:rPr lang="ar-SA" b="1" dirty="0">
                <a:cs typeface="B Titr" panose="00000700000000000000" pitchFamily="2" charset="-78"/>
              </a:rPr>
              <a:t>تائیدیه و خلاصه وضعیت</a:t>
            </a:r>
            <a:r>
              <a:rPr lang="en-US" dirty="0"/>
              <a:t/>
            </a:r>
            <a:br>
              <a:rPr lang="en-US" dirty="0"/>
            </a:br>
            <a:endParaRPr lang="en-US" dirty="0"/>
          </a:p>
        </p:txBody>
      </p:sp>
      <p:sp>
        <p:nvSpPr>
          <p:cNvPr id="3" name="Content Placeholder 2"/>
          <p:cNvSpPr>
            <a:spLocks noGrp="1"/>
          </p:cNvSpPr>
          <p:nvPr>
            <p:ph idx="1"/>
          </p:nvPr>
        </p:nvSpPr>
        <p:spPr/>
        <p:txBody>
          <a:bodyPr/>
          <a:lstStyle/>
          <a:p>
            <a:r>
              <a:rPr lang="ar-SA" sz="2000" b="1" dirty="0"/>
              <a:t>این فرم دارای شش قسمت میباشد به شرح زیر</a:t>
            </a:r>
            <a:r>
              <a:rPr lang="en-US" sz="2000" b="1" dirty="0" smtClean="0"/>
              <a:t>:</a:t>
            </a:r>
            <a:endParaRPr lang="fa-IR" sz="2000" b="1" dirty="0" smtClean="0"/>
          </a:p>
          <a:p>
            <a:pPr lvl="0"/>
            <a:r>
              <a:rPr lang="ar-SA" b="1" dirty="0">
                <a:cs typeface="B Nazanin" panose="00000400000000000000" pitchFamily="2" charset="-78"/>
              </a:rPr>
              <a:t>قسمت اول مربوط به مشخصات پروژه شامل نام ، محل احداث ، شماره طرح ، نام پیمانکار ، شماره قرارداد ، تاریخ قرارداد ، مبلغ اولیه ، ضریب پیمان ، مدت پیمان ، پیشرفت فیزیکی ، اعتبار مصوب ، تخصیص اعتبار میباشد که بایستی تمامی موارد خواسته شده به دقت تکمیل گردد</a:t>
            </a:r>
            <a:r>
              <a:rPr lang="en-US" b="1" dirty="0">
                <a:cs typeface="B Nazanin" panose="00000400000000000000" pitchFamily="2" charset="-78"/>
              </a:rPr>
              <a:t> .</a:t>
            </a:r>
          </a:p>
          <a:p>
            <a:endParaRPr lang="fa-IR" dirty="0" smtClean="0"/>
          </a:p>
          <a:p>
            <a:endParaRPr lang="fa-IR" dirty="0"/>
          </a:p>
          <a:p>
            <a:endParaRPr lang="fa-IR" dirty="0" smtClean="0"/>
          </a:p>
          <a:p>
            <a:endParaRPr lang="fa-IR" dirty="0"/>
          </a:p>
          <a:p>
            <a:endParaRPr lang="en-US" dirty="0"/>
          </a:p>
        </p:txBody>
      </p:sp>
    </p:spTree>
    <p:extLst>
      <p:ext uri="{BB962C8B-B14F-4D97-AF65-F5344CB8AC3E}">
        <p14:creationId xmlns:p14="http://schemas.microsoft.com/office/powerpoint/2010/main" val="499065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50706"/>
          </a:xfrm>
        </p:spPr>
        <p:txBody>
          <a:bodyPr/>
          <a:lstStyle/>
          <a:p>
            <a:pPr lvl="0"/>
            <a:r>
              <a:rPr lang="ar-SA" sz="3600" dirty="0">
                <a:cs typeface="B Nazanin" panose="00000400000000000000" pitchFamily="2" charset="-78"/>
              </a:rPr>
              <a:t>قسمت دوم و سوم و چهارم که خطاب به مدیریت امور فنی یا دفتر فنی </a:t>
            </a:r>
            <a:r>
              <a:rPr lang="fa-IR" sz="3600" dirty="0" smtClean="0">
                <a:cs typeface="B Nazanin" panose="00000400000000000000" pitchFamily="2" charset="-78"/>
              </a:rPr>
              <a:t>دانشگاه </a:t>
            </a:r>
            <a:r>
              <a:rPr lang="ar-SA" sz="3600" dirty="0" smtClean="0">
                <a:cs typeface="B Nazanin" panose="00000400000000000000" pitchFamily="2" charset="-78"/>
              </a:rPr>
              <a:t>میباشد </a:t>
            </a:r>
            <a:r>
              <a:rPr lang="ar-SA" sz="3600" dirty="0">
                <a:cs typeface="B Nazanin" panose="00000400000000000000" pitchFamily="2" charset="-78"/>
              </a:rPr>
              <a:t>و بیانگر تائید میزان کل کار کرد و میزان پرداختهای قبلی و خالص طلب پیمانکار </a:t>
            </a:r>
            <a:r>
              <a:rPr lang="ar-SA" sz="3600" dirty="0" smtClean="0">
                <a:cs typeface="B Nazanin" panose="00000400000000000000" pitchFamily="2" charset="-78"/>
              </a:rPr>
              <a:t>در </a:t>
            </a:r>
            <a:r>
              <a:rPr lang="ar-SA" sz="3600" dirty="0">
                <a:cs typeface="B Nazanin" panose="00000400000000000000" pitchFamily="2" charset="-78"/>
              </a:rPr>
              <a:t>نهایت کل رقم حواله پرداخت توسط مهندس ناظر میباشد که بایستی کلیه ارقام به صورت حروفی و عددی درج گردد</a:t>
            </a:r>
            <a:r>
              <a:rPr lang="en-US" dirty="0"/>
              <a:t>.</a:t>
            </a:r>
            <a:br>
              <a:rPr lang="en-US" dirty="0"/>
            </a:br>
            <a:endParaRPr lang="en-US" dirty="0"/>
          </a:p>
        </p:txBody>
      </p:sp>
    </p:spTree>
    <p:extLst>
      <p:ext uri="{BB962C8B-B14F-4D97-AF65-F5344CB8AC3E}">
        <p14:creationId xmlns:p14="http://schemas.microsoft.com/office/powerpoint/2010/main" val="2250434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2206</Words>
  <Application>Microsoft Office PowerPoint</Application>
  <PresentationFormat>On-screen Show (4:3)</PresentationFormat>
  <Paragraphs>116</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B Nazanin</vt:lpstr>
      <vt:lpstr>B Titr</vt:lpstr>
      <vt:lpstr>Calibri</vt:lpstr>
      <vt:lpstr>Times New Roman</vt:lpstr>
      <vt:lpstr>Office Theme</vt:lpstr>
      <vt:lpstr>دستور العمل رسیدگی به اسناد عمرانی </vt:lpstr>
      <vt:lpstr>در ابتدا بایستی به مفهوم پیمان آشنا شویم.پیمان عبارتست از توافقی که به همراه شرایط و مدارک الحاقی در یک مجموعه غیرقابل تفکیک بین کارفرما و پیمانکار منعقد میگردد .</vt:lpstr>
      <vt:lpstr>موافقتنامه </vt:lpstr>
      <vt:lpstr>شرایط عمومی پیمان </vt:lpstr>
      <vt:lpstr>شرایط خصوصی پیمان </vt:lpstr>
      <vt:lpstr> قرارداد فوق الذکر به امور مالی ارسال میگردد که شرایط و مدارک لازم برای پذیرش قرارداد از سوی امور مالی  به شرح زیر خواهد بود : </vt:lpstr>
      <vt:lpstr>مدارک لازم و ترتیب تنظیم اسناد پروژه های عمرانی(صورت وضعیت)</vt:lpstr>
      <vt:lpstr> فرمهای تائیدیه و خلاصه وضعیت </vt:lpstr>
      <vt:lpstr>قسمت دوم و سوم و چهارم که خطاب به مدیریت امور فنی یا دفتر فنی دانشگاه میباشد و بیانگر تائید میزان کل کار کرد و میزان پرداختهای قبلی و خالص طلب پیمانکار در نهایت کل رقم حواله پرداخت توسط مهندس ناظر میباشد که بایستی کلیه ارقام به صورت حروفی و عددی درج گردد. </vt:lpstr>
      <vt:lpstr>قسمت پنجم فرم، خطاب به رئیس دستگاه اجرایی می باشد که تائیدیه کار کرد پیمانکار توسط مدیریت امور فنی یا سرپرست دفتر فنی دستگاه اجرایی را در بر دارد.</vt:lpstr>
      <vt:lpstr> نامه تائیدیه کارکرد پیمانکار توسط مهندس مشاور</vt:lpstr>
      <vt:lpstr>صورت ریالی</vt:lpstr>
      <vt:lpstr>صورت متره </vt:lpstr>
      <vt:lpstr>مفاصاهای مربوطه </vt:lpstr>
      <vt:lpstr>کپی صفحات مربوط به موافقتنامه پیمان </vt:lpstr>
      <vt:lpstr> تصویر صورتجلسه مناقصه با ترک تشریفات مناقصه </vt:lpstr>
      <vt:lpstr>نکات قابل توجه در بررسی صورت وضعیتها </vt:lpstr>
      <vt:lpstr>  .ضرایب اعمال شده (بالاسری ، منطقه ای ، ارتفاع ، پیمان و............. ) بایستی با ضرایب درج شده در پیمان یکسان باشند . </vt:lpstr>
      <vt:lpstr>ستون على الحساب نیز به همین منوال تکمیل میگردد و در ستون پرداختهای قطعی ، رقم ناخالص صورت وضعیتی که پرداخت میشود ( بدون اعمال ۵٪ سهم کارفرما ) درج گشته و موقع هر پرداخت صورت وضعیت، رقم پرداختهای قبلی مذکور در فرم تائیدیه کار کرد که در بالا توضیح داده شد ، بایستی با جمع این ستون برابر باشد . در ستونهای مالیات، سپرده و بیمه نیز به ترتیب مبالغ ۵٪ مالیات، ۱۰٪ سپرده حسن انجام کار و ۶/۶ ٪ بیمه کسر شده از صورت وضعیت در حال پرداخت، لحاظ میگردد. </vt:lpstr>
      <vt:lpstr>.چک نمودن عملیات ریاضی سطرها و ستونهای صورت متره و و صورت ریالی و ضمیمه بودن ریز صورت متره و ریالی برای محاسبه و کنترل آنها. </vt:lpstr>
      <vt:lpstr>مدارک لازم جهت اسناد عمرانی:</vt:lpstr>
      <vt:lpstr>توضیحات:</vt:lpstr>
      <vt:lpstr>به استناد بخشنامه شماره 3171/د/96 هرگونه تعمیر ، بازسازی ، احداث ، توسعه ، تغییر کاربری و غیره در حوزه ابنیه و تاسیسات واحد ها نیاز به اخذ تایید مدیریت محترم گروه فنی دانشگاه دارد .  -   تبصره 1 –بر این اساس مجموع مبالغ مجوزهای داده شده در هر پروژه به هر تعداد برای کارهای امانی نباید از سقف معاملات متوسط تجاوز نماید .</vt:lpstr>
      <vt:lpstr>   در صورت پرداخت ارزش افزوده ، گواهی ارزش افزوده مورد نیاز می باشد. . مبلغ ارزش افزوده در محاسبه حق بیمه پیمان لحاظ نمی گردد .   به استناد بخشنامه 5613/د/96 مورخ 1396/10/18 ، در رابطه با عملیات عمرانی و تاسیساتی که زیر حد نصاب معاملات کوچک می باشد، تنها تایید مدیریت دفتر فنی دانشگاه کافی است . </vt:lpstr>
      <vt:lpstr>طبق بخشنامه 14 جدید درآمد سازمان تامین اجتماعی ، قراردادهای مشمول ضوابط طرح های عمرانی دارای دو شرط ذیل به طور همزمان می باشند : </vt:lpstr>
      <vt:lpstr>نحوه احتساب حق بیمه پیمان های طرح های عمرانی:</vt:lpstr>
      <vt:lpstr>انواع تضمين قرارداد ها از نظر موضوع كاربرد آنهاطبق دستور العمل تضمينات وانواع تضمين معتبرماده 3پيوست شماره 2آیین نامه مالی و  معاملاتی دانشگاه: 1- تضمين شركت در مناقصه   2-تضمين انجام تعهدات  3-تضمين پيش پرداخت  4-تضمين حسن انجام كار</vt:lpstr>
      <vt:lpstr>ماده 3)انواع تضمين هاي معتبر در معاملات دانشگاه  1-ضمانت نامه بانكي  2-وجه نقد  3-ضمانت نامه هاي صادر شده از طرف موسسات اعتباري   غير بانكي كه داراي مجوز از طرف بانك مركزي  4-سفته با امضا صاحبان امضا مجاز( طبق ماده 15 صورت جلسه هيت رييسه شماره 86)  5-ساير تضمينات: 5/1وثيقه ملكي معادل 90درصد ارزش كارشناس رسمي آن 5/2انواع اوراق مشاركت 5/3سهام بي نام شركتهاي سهامي عام پذيرفته شده در بورس اوراق بهادار تهران به ماخذ 70درصد ارزش روز ان  5/4مطالبات تاييد شده قراردادها از سوي دانشگاه ومديريت امور مالي</vt:lpstr>
      <vt:lpstr>ماده 5)-قرارداد هاي پيمانكاري ساخت تجهيزات :ونصب تضمين شامل 1-تضمين شركت در مناقصه (تا 20برابر سقف معاملات متوسط 5%-مازاد بر 20 تا 200 برابر سقف معاملات متوسط 2%-مازاد بر 200تا 20000 برابر سقف معاملات متوسط 1%)  2-تضمين انجام تعهدات(مبلغ تضمين انجام تعهدات معادل 5 درصدمبلغ اوليه پيمان)  3-تضمين پيش پرداخت (ميلغ 25درصد مبلغ اوليه پيمان)  4-تضمين حسن انجام كار(معادل 10درصد از هر پرداخت كسر ميشود)</vt:lpstr>
      <vt:lpstr>پیش پرداخت در قراردادهای پیمانکاری </vt:lpstr>
      <vt:lpstr>میزان پیش پرداخت  </vt:lpstr>
      <vt:lpstr>تضامین پیش پرداخت </vt:lpstr>
      <vt:lpstr>تضامین معتبر برای اخذ پیش پرداخت عبارتند از </vt:lpstr>
      <vt:lpstr>نحوه پرداخت و مستهلک نمودن پیش پرداخت </vt:lpstr>
      <vt:lpstr>- قسط دوم معادل 30% مبلغ کل پیش پرداخت می باشد که پس از تحویل تجهیز کارگاه که طبق شرایط تعیین ‏شده در اسناد ‏ارجاع کار و قرارداد برای شروع عملیات لازم است به حساب پیمانکار منظور میگردد . برای دریافت قسط دوم پیش پرداخت پیمانکار لازم است مطابق موارد مندرج در شرایط خصوصی پیمان اقدام به تجهیز کارگاه نموده و پس از تکمیل تجهیز متناسب ، مراتب را کتبا به اطلاع مهندس مشاور برساند و مانند بند قبل پس از تائید کارفرما با ارائه تضمین ، وجه مربوطه به حساب پیمانکار واریز میگردد .</vt:lpstr>
      <vt:lpstr>- قسط سوم معادل 30% ‏مبلغ پیش پرداخت بوده که ‏پس از انجام 30% مبلغ اولیه پیمان طبق صورت وضعیت های موقت ‏بدون احتساب مصالح پایکار‎‏ ، به حساب پیمانکار منظور میگردد .‏ </vt:lpstr>
      <vt:lpstr>پس از واریز پیش پرداخت ، وجه آن بصورت مستمر از صورت وضعیت های کارکرد موقت پیمانکار کسر میگردد . بدین صورت که پس از واریز اقساط اول و دوم (معادل هفتاد درصد پیش پرداخت) نسبت ‏مبلغ کل ‏پیش پرداخت به مبلغ اولیه پیمان از مبلغ ناخالص تمام صورت وضعیت های موقت (به ‏استثنای تعدیل، ‏مابه التفاوت نرخ مصالح و پرداخت های مشابه) کسر می شود و بعد از واریز قسط ‏سوم، معادل یکصد و ‏چهارده درصد نسبت کل پیش پرداخت به مبلغ اولیه پیمان از صورت ‏وضعیت ها کسر می شود به نحوی ‏که مبلغ پیش پرداخت تا آخرین صورت وضعیت موقت ‏مستهلک شود‎‏</vt:lpstr>
      <vt:lpstr>با تشکر از توجه شما همکاران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دستور العمل رسیدگی به اسناد عمرانی</dc:title>
  <dc:creator>poorhazrat.h</dc:creator>
  <cp:lastModifiedBy>sabzegolin abdollah</cp:lastModifiedBy>
  <cp:revision>45</cp:revision>
  <cp:lastPrinted>2022-11-01T13:44:19Z</cp:lastPrinted>
  <dcterms:created xsi:type="dcterms:W3CDTF">2019-08-25T09:23:35Z</dcterms:created>
  <dcterms:modified xsi:type="dcterms:W3CDTF">2022-11-02T05:08:42Z</dcterms:modified>
</cp:coreProperties>
</file>